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5" r:id="rId9"/>
    <p:sldId id="264" r:id="rId10"/>
    <p:sldId id="297" r:id="rId11"/>
    <p:sldId id="261" r:id="rId12"/>
    <p:sldId id="266" r:id="rId13"/>
    <p:sldId id="268" r:id="rId14"/>
    <p:sldId id="269" r:id="rId15"/>
    <p:sldId id="291" r:id="rId16"/>
    <p:sldId id="270" r:id="rId17"/>
    <p:sldId id="271" r:id="rId18"/>
    <p:sldId id="287" r:id="rId19"/>
    <p:sldId id="292" r:id="rId20"/>
    <p:sldId id="273" r:id="rId21"/>
    <p:sldId id="274" r:id="rId22"/>
    <p:sldId id="275" r:id="rId23"/>
    <p:sldId id="293" r:id="rId24"/>
    <p:sldId id="276" r:id="rId25"/>
    <p:sldId id="277" r:id="rId26"/>
    <p:sldId id="278" r:id="rId27"/>
    <p:sldId id="294" r:id="rId28"/>
    <p:sldId id="279" r:id="rId29"/>
    <p:sldId id="280" r:id="rId30"/>
    <p:sldId id="281" r:id="rId31"/>
    <p:sldId id="295" r:id="rId32"/>
    <p:sldId id="282" r:id="rId33"/>
    <p:sldId id="283" r:id="rId34"/>
    <p:sldId id="288" r:id="rId35"/>
    <p:sldId id="289" r:id="rId36"/>
    <p:sldId id="290" r:id="rId37"/>
    <p:sldId id="296" r:id="rId3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CD940-2DFF-42B8-9FC2-BB6C392057E6}" type="doc">
      <dgm:prSet loTypeId="urn:microsoft.com/office/officeart/2005/8/layout/process5" loCatId="process" qsTypeId="urn:microsoft.com/office/officeart/2005/8/quickstyle/simple3" qsCatId="simple" csTypeId="urn:microsoft.com/office/officeart/2005/8/colors/accent1_2#1" csCatId="accent1" phldr="1"/>
      <dgm:spPr/>
    </dgm:pt>
    <dgm:pt modelId="{275F0B88-0DB5-4F49-A926-F65ED6CA8D46}">
      <dgm:prSet phldrT="[Tekst]"/>
      <dgm:spPr/>
      <dgm:t>
        <a:bodyPr/>
        <a:lstStyle/>
        <a:p>
          <a:r>
            <a:rPr lang="pl-PL" dirty="0" smtClean="0"/>
            <a:t>Wybór przykładów na podstawie analiz Internetu</a:t>
          </a:r>
          <a:endParaRPr lang="en-US" dirty="0"/>
        </a:p>
      </dgm:t>
    </dgm:pt>
    <dgm:pt modelId="{8F360AFF-07CB-43E3-9962-1387A0DAEA8F}" type="parTrans" cxnId="{EA966016-7FEC-4AD1-86CC-7351BAD2BBD9}">
      <dgm:prSet/>
      <dgm:spPr/>
      <dgm:t>
        <a:bodyPr/>
        <a:lstStyle/>
        <a:p>
          <a:endParaRPr lang="en-US"/>
        </a:p>
      </dgm:t>
    </dgm:pt>
    <dgm:pt modelId="{3349C883-4226-4F80-8794-FCC2DF366B25}" type="sibTrans" cxnId="{EA966016-7FEC-4AD1-86CC-7351BAD2BBD9}">
      <dgm:prSet/>
      <dgm:spPr/>
      <dgm:t>
        <a:bodyPr/>
        <a:lstStyle/>
        <a:p>
          <a:endParaRPr lang="en-US"/>
        </a:p>
      </dgm:t>
    </dgm:pt>
    <dgm:pt modelId="{3030AF14-03BD-494D-B101-FE0915433CFC}">
      <dgm:prSet phldrT="[Tekst]"/>
      <dgm:spPr/>
      <dgm:t>
        <a:bodyPr/>
        <a:lstStyle/>
        <a:p>
          <a:r>
            <a:rPr lang="pl-PL" dirty="0" smtClean="0"/>
            <a:t>Ocena przykładów przez mniejszości (</a:t>
          </a:r>
          <a:r>
            <a:rPr lang="pl-PL" i="1" dirty="0" err="1" smtClean="0"/>
            <a:t>pretest</a:t>
          </a:r>
          <a:r>
            <a:rPr lang="pl-PL" dirty="0" smtClean="0"/>
            <a:t>)</a:t>
          </a:r>
        </a:p>
      </dgm:t>
    </dgm:pt>
    <dgm:pt modelId="{E8E68CD4-BE6D-444F-AE8D-0C54A1D0A6AA}" type="parTrans" cxnId="{9F8C16E0-AB0A-450D-9620-012DF8F45111}">
      <dgm:prSet/>
      <dgm:spPr/>
      <dgm:t>
        <a:bodyPr/>
        <a:lstStyle/>
        <a:p>
          <a:endParaRPr lang="en-US"/>
        </a:p>
      </dgm:t>
    </dgm:pt>
    <dgm:pt modelId="{69ACA7C8-E108-485E-B2A4-FECD6B2AECA8}" type="sibTrans" cxnId="{9F8C16E0-AB0A-450D-9620-012DF8F45111}">
      <dgm:prSet/>
      <dgm:spPr/>
      <dgm:t>
        <a:bodyPr/>
        <a:lstStyle/>
        <a:p>
          <a:endParaRPr lang="en-US"/>
        </a:p>
      </dgm:t>
    </dgm:pt>
    <dgm:pt modelId="{A03A4161-900E-407F-82F9-A073376C1710}">
      <dgm:prSet phldrT="[Tekst]"/>
      <dgm:spPr/>
      <dgm:t>
        <a:bodyPr/>
        <a:lstStyle/>
        <a:p>
          <a:r>
            <a:rPr lang="pl-PL" dirty="0" smtClean="0"/>
            <a:t>Analiza treściowa przez psychologów (</a:t>
          </a:r>
          <a:r>
            <a:rPr lang="pl-PL" i="1" dirty="0" err="1" smtClean="0"/>
            <a:t>concept</a:t>
          </a:r>
          <a:r>
            <a:rPr lang="pl-PL" i="1" dirty="0" smtClean="0"/>
            <a:t> </a:t>
          </a:r>
          <a:r>
            <a:rPr lang="pl-PL" i="1" dirty="0" err="1" smtClean="0"/>
            <a:t>mapping</a:t>
          </a:r>
          <a:r>
            <a:rPr lang="pl-PL" dirty="0" smtClean="0"/>
            <a:t>)</a:t>
          </a:r>
          <a:endParaRPr lang="en-US" dirty="0"/>
        </a:p>
      </dgm:t>
    </dgm:pt>
    <dgm:pt modelId="{1EF043D9-332C-47BD-A652-A1EA7A0C1412}" type="parTrans" cxnId="{E7A4FC62-3959-49E9-A179-DE861C6E3C63}">
      <dgm:prSet/>
      <dgm:spPr/>
      <dgm:t>
        <a:bodyPr/>
        <a:lstStyle/>
        <a:p>
          <a:endParaRPr lang="en-US"/>
        </a:p>
      </dgm:t>
    </dgm:pt>
    <dgm:pt modelId="{0A8E3B9C-52EA-4750-997E-FAA5E59A8866}" type="sibTrans" cxnId="{E7A4FC62-3959-49E9-A179-DE861C6E3C63}">
      <dgm:prSet/>
      <dgm:spPr/>
      <dgm:t>
        <a:bodyPr/>
        <a:lstStyle/>
        <a:p>
          <a:endParaRPr lang="en-US"/>
        </a:p>
      </dgm:t>
    </dgm:pt>
    <dgm:pt modelId="{2982BABD-139B-4FCE-9E47-ECFEF5EF133B}">
      <dgm:prSet/>
      <dgm:spPr/>
      <dgm:t>
        <a:bodyPr/>
        <a:lstStyle/>
        <a:p>
          <a:r>
            <a:rPr lang="pl-PL" dirty="0" smtClean="0"/>
            <a:t>Badanie właściwe na próbie dorosłych i młodzieży</a:t>
          </a:r>
          <a:endParaRPr lang="en-US" dirty="0"/>
        </a:p>
      </dgm:t>
    </dgm:pt>
    <dgm:pt modelId="{8C68DC59-FAF5-45CC-BF98-D7010F0E3725}" type="parTrans" cxnId="{0C85605B-BE78-4C6D-8359-F7A2D1017F4C}">
      <dgm:prSet/>
      <dgm:spPr/>
      <dgm:t>
        <a:bodyPr/>
        <a:lstStyle/>
        <a:p>
          <a:endParaRPr lang="en-US"/>
        </a:p>
      </dgm:t>
    </dgm:pt>
    <dgm:pt modelId="{9AF36A00-F455-4956-965D-F0EA853CF103}" type="sibTrans" cxnId="{0C85605B-BE78-4C6D-8359-F7A2D1017F4C}">
      <dgm:prSet/>
      <dgm:spPr/>
      <dgm:t>
        <a:bodyPr/>
        <a:lstStyle/>
        <a:p>
          <a:endParaRPr lang="en-US"/>
        </a:p>
      </dgm:t>
    </dgm:pt>
    <dgm:pt modelId="{747BA455-9F1B-4A79-983E-20E546EEA99B}" type="pres">
      <dgm:prSet presAssocID="{E7CCD940-2DFF-42B8-9FC2-BB6C392057E6}" presName="diagram" presStyleCnt="0">
        <dgm:presLayoutVars>
          <dgm:dir/>
          <dgm:resizeHandles val="exact"/>
        </dgm:presLayoutVars>
      </dgm:prSet>
      <dgm:spPr/>
    </dgm:pt>
    <dgm:pt modelId="{4411289C-8B27-4EC6-94EE-8A3B881E331F}" type="pres">
      <dgm:prSet presAssocID="{275F0B88-0DB5-4F49-A926-F65ED6CA8D4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995981-4153-485C-B004-58C8DFC80F78}" type="pres">
      <dgm:prSet presAssocID="{3349C883-4226-4F80-8794-FCC2DF366B25}" presName="sibTrans" presStyleLbl="sibTrans2D1" presStyleIdx="0" presStyleCnt="3"/>
      <dgm:spPr/>
      <dgm:t>
        <a:bodyPr/>
        <a:lstStyle/>
        <a:p>
          <a:endParaRPr lang="pl-PL"/>
        </a:p>
      </dgm:t>
    </dgm:pt>
    <dgm:pt modelId="{7DEE492D-2CA9-431C-AA36-86C1FA7A243D}" type="pres">
      <dgm:prSet presAssocID="{3349C883-4226-4F80-8794-FCC2DF366B25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E61B3402-0EFE-473E-8E44-6798C1FF4E75}" type="pres">
      <dgm:prSet presAssocID="{3030AF14-03BD-494D-B101-FE0915433CF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31506D-ABDE-4D32-AC3E-6EECEA55A43F}" type="pres">
      <dgm:prSet presAssocID="{69ACA7C8-E108-485E-B2A4-FECD6B2AECA8}" presName="sibTrans" presStyleLbl="sibTrans2D1" presStyleIdx="1" presStyleCnt="3"/>
      <dgm:spPr/>
      <dgm:t>
        <a:bodyPr/>
        <a:lstStyle/>
        <a:p>
          <a:endParaRPr lang="pl-PL"/>
        </a:p>
      </dgm:t>
    </dgm:pt>
    <dgm:pt modelId="{B7B5FC38-0DD6-4042-B1B3-398B7F959ED5}" type="pres">
      <dgm:prSet presAssocID="{69ACA7C8-E108-485E-B2A4-FECD6B2AECA8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007CA29C-1421-4832-9BAF-02DC3DFE62D4}" type="pres">
      <dgm:prSet presAssocID="{A03A4161-900E-407F-82F9-A073376C171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C584A-2640-4977-99F5-671AA862BACC}" type="pres">
      <dgm:prSet presAssocID="{0A8E3B9C-52EA-4750-997E-FAA5E59A8866}" presName="sibTrans" presStyleLbl="sibTrans2D1" presStyleIdx="2" presStyleCnt="3"/>
      <dgm:spPr/>
      <dgm:t>
        <a:bodyPr/>
        <a:lstStyle/>
        <a:p>
          <a:endParaRPr lang="pl-PL"/>
        </a:p>
      </dgm:t>
    </dgm:pt>
    <dgm:pt modelId="{EAA13FC5-5DC9-477B-AEF5-5C6D0CADE20B}" type="pres">
      <dgm:prSet presAssocID="{0A8E3B9C-52EA-4750-997E-FAA5E59A8866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A2691205-9CD3-493E-AA1F-FEC7718753FB}" type="pres">
      <dgm:prSet presAssocID="{2982BABD-139B-4FCE-9E47-ECFEF5EF133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8C16E0-AB0A-450D-9620-012DF8F45111}" srcId="{E7CCD940-2DFF-42B8-9FC2-BB6C392057E6}" destId="{3030AF14-03BD-494D-B101-FE0915433CFC}" srcOrd="1" destOrd="0" parTransId="{E8E68CD4-BE6D-444F-AE8D-0C54A1D0A6AA}" sibTransId="{69ACA7C8-E108-485E-B2A4-FECD6B2AECA8}"/>
    <dgm:cxn modelId="{C0924C56-51E1-4A25-B55B-6714F8D0A320}" type="presOf" srcId="{A03A4161-900E-407F-82F9-A073376C1710}" destId="{007CA29C-1421-4832-9BAF-02DC3DFE62D4}" srcOrd="0" destOrd="0" presId="urn:microsoft.com/office/officeart/2005/8/layout/process5"/>
    <dgm:cxn modelId="{3B88CEFA-1F0C-4D2F-B709-2928833664B3}" type="presOf" srcId="{3349C883-4226-4F80-8794-FCC2DF366B25}" destId="{B5995981-4153-485C-B004-58C8DFC80F78}" srcOrd="0" destOrd="0" presId="urn:microsoft.com/office/officeart/2005/8/layout/process5"/>
    <dgm:cxn modelId="{261FD512-B575-458F-9C4D-07F2C21A6FA3}" type="presOf" srcId="{3349C883-4226-4F80-8794-FCC2DF366B25}" destId="{7DEE492D-2CA9-431C-AA36-86C1FA7A243D}" srcOrd="1" destOrd="0" presId="urn:microsoft.com/office/officeart/2005/8/layout/process5"/>
    <dgm:cxn modelId="{4E96F4EC-00D3-41A1-8F5C-A0F0817FE175}" type="presOf" srcId="{69ACA7C8-E108-485E-B2A4-FECD6B2AECA8}" destId="{B7B5FC38-0DD6-4042-B1B3-398B7F959ED5}" srcOrd="1" destOrd="0" presId="urn:microsoft.com/office/officeart/2005/8/layout/process5"/>
    <dgm:cxn modelId="{E7A4FC62-3959-49E9-A179-DE861C6E3C63}" srcId="{E7CCD940-2DFF-42B8-9FC2-BB6C392057E6}" destId="{A03A4161-900E-407F-82F9-A073376C1710}" srcOrd="2" destOrd="0" parTransId="{1EF043D9-332C-47BD-A652-A1EA7A0C1412}" sibTransId="{0A8E3B9C-52EA-4750-997E-FAA5E59A8866}"/>
    <dgm:cxn modelId="{51E1FF31-A9AA-45E4-9AF1-8137233990B5}" type="presOf" srcId="{69ACA7C8-E108-485E-B2A4-FECD6B2AECA8}" destId="{8631506D-ABDE-4D32-AC3E-6EECEA55A43F}" srcOrd="0" destOrd="0" presId="urn:microsoft.com/office/officeart/2005/8/layout/process5"/>
    <dgm:cxn modelId="{0C85605B-BE78-4C6D-8359-F7A2D1017F4C}" srcId="{E7CCD940-2DFF-42B8-9FC2-BB6C392057E6}" destId="{2982BABD-139B-4FCE-9E47-ECFEF5EF133B}" srcOrd="3" destOrd="0" parTransId="{8C68DC59-FAF5-45CC-BF98-D7010F0E3725}" sibTransId="{9AF36A00-F455-4956-965D-F0EA853CF103}"/>
    <dgm:cxn modelId="{00F8DD40-59C7-4772-8465-41D03144E347}" type="presOf" srcId="{3030AF14-03BD-494D-B101-FE0915433CFC}" destId="{E61B3402-0EFE-473E-8E44-6798C1FF4E75}" srcOrd="0" destOrd="0" presId="urn:microsoft.com/office/officeart/2005/8/layout/process5"/>
    <dgm:cxn modelId="{9BC46D9D-C79E-4D3E-A939-84435ACF3D5F}" type="presOf" srcId="{E7CCD940-2DFF-42B8-9FC2-BB6C392057E6}" destId="{747BA455-9F1B-4A79-983E-20E546EEA99B}" srcOrd="0" destOrd="0" presId="urn:microsoft.com/office/officeart/2005/8/layout/process5"/>
    <dgm:cxn modelId="{46378CF7-89C3-4B5D-8CE2-DAF42DFA84EB}" type="presOf" srcId="{2982BABD-139B-4FCE-9E47-ECFEF5EF133B}" destId="{A2691205-9CD3-493E-AA1F-FEC7718753FB}" srcOrd="0" destOrd="0" presId="urn:microsoft.com/office/officeart/2005/8/layout/process5"/>
    <dgm:cxn modelId="{B6B8C22A-43A5-4DCC-97AE-CC5FA794218E}" type="presOf" srcId="{0A8E3B9C-52EA-4750-997E-FAA5E59A8866}" destId="{EAA13FC5-5DC9-477B-AEF5-5C6D0CADE20B}" srcOrd="1" destOrd="0" presId="urn:microsoft.com/office/officeart/2005/8/layout/process5"/>
    <dgm:cxn modelId="{EA966016-7FEC-4AD1-86CC-7351BAD2BBD9}" srcId="{E7CCD940-2DFF-42B8-9FC2-BB6C392057E6}" destId="{275F0B88-0DB5-4F49-A926-F65ED6CA8D46}" srcOrd="0" destOrd="0" parTransId="{8F360AFF-07CB-43E3-9962-1387A0DAEA8F}" sibTransId="{3349C883-4226-4F80-8794-FCC2DF366B25}"/>
    <dgm:cxn modelId="{4A2F0236-BF3C-4672-8F93-96A08CCFB114}" type="presOf" srcId="{275F0B88-0DB5-4F49-A926-F65ED6CA8D46}" destId="{4411289C-8B27-4EC6-94EE-8A3B881E331F}" srcOrd="0" destOrd="0" presId="urn:microsoft.com/office/officeart/2005/8/layout/process5"/>
    <dgm:cxn modelId="{DFB22F92-7352-42DA-AAC3-4349CAFB0F6B}" type="presOf" srcId="{0A8E3B9C-52EA-4750-997E-FAA5E59A8866}" destId="{2B9C584A-2640-4977-99F5-671AA862BACC}" srcOrd="0" destOrd="0" presId="urn:microsoft.com/office/officeart/2005/8/layout/process5"/>
    <dgm:cxn modelId="{E2C58EF9-10DD-4D3B-AD08-2D3BC50786C6}" type="presParOf" srcId="{747BA455-9F1B-4A79-983E-20E546EEA99B}" destId="{4411289C-8B27-4EC6-94EE-8A3B881E331F}" srcOrd="0" destOrd="0" presId="urn:microsoft.com/office/officeart/2005/8/layout/process5"/>
    <dgm:cxn modelId="{94F53190-C1AC-4126-B1A8-F97B1CD16F82}" type="presParOf" srcId="{747BA455-9F1B-4A79-983E-20E546EEA99B}" destId="{B5995981-4153-485C-B004-58C8DFC80F78}" srcOrd="1" destOrd="0" presId="urn:microsoft.com/office/officeart/2005/8/layout/process5"/>
    <dgm:cxn modelId="{C199DC6E-5E3C-4F60-89D4-6BF245CD3EB0}" type="presParOf" srcId="{B5995981-4153-485C-B004-58C8DFC80F78}" destId="{7DEE492D-2CA9-431C-AA36-86C1FA7A243D}" srcOrd="0" destOrd="0" presId="urn:microsoft.com/office/officeart/2005/8/layout/process5"/>
    <dgm:cxn modelId="{3E069A68-8789-4011-A5B6-BEBEEB76BE3B}" type="presParOf" srcId="{747BA455-9F1B-4A79-983E-20E546EEA99B}" destId="{E61B3402-0EFE-473E-8E44-6798C1FF4E75}" srcOrd="2" destOrd="0" presId="urn:microsoft.com/office/officeart/2005/8/layout/process5"/>
    <dgm:cxn modelId="{4C37315D-B06B-4230-B4E1-4B6D1AFDBCA5}" type="presParOf" srcId="{747BA455-9F1B-4A79-983E-20E546EEA99B}" destId="{8631506D-ABDE-4D32-AC3E-6EECEA55A43F}" srcOrd="3" destOrd="0" presId="urn:microsoft.com/office/officeart/2005/8/layout/process5"/>
    <dgm:cxn modelId="{A7719F7C-9B8C-495F-9FBA-F203675A8E53}" type="presParOf" srcId="{8631506D-ABDE-4D32-AC3E-6EECEA55A43F}" destId="{B7B5FC38-0DD6-4042-B1B3-398B7F959ED5}" srcOrd="0" destOrd="0" presId="urn:microsoft.com/office/officeart/2005/8/layout/process5"/>
    <dgm:cxn modelId="{12A98D76-EC42-4772-B27E-794C3BC55D32}" type="presParOf" srcId="{747BA455-9F1B-4A79-983E-20E546EEA99B}" destId="{007CA29C-1421-4832-9BAF-02DC3DFE62D4}" srcOrd="4" destOrd="0" presId="urn:microsoft.com/office/officeart/2005/8/layout/process5"/>
    <dgm:cxn modelId="{E86595D0-294C-466D-9AEA-17CE2ED554F3}" type="presParOf" srcId="{747BA455-9F1B-4A79-983E-20E546EEA99B}" destId="{2B9C584A-2640-4977-99F5-671AA862BACC}" srcOrd="5" destOrd="0" presId="urn:microsoft.com/office/officeart/2005/8/layout/process5"/>
    <dgm:cxn modelId="{645F9154-52D5-48C1-8946-0BADB33D8A7A}" type="presParOf" srcId="{2B9C584A-2640-4977-99F5-671AA862BACC}" destId="{EAA13FC5-5DC9-477B-AEF5-5C6D0CADE20B}" srcOrd="0" destOrd="0" presId="urn:microsoft.com/office/officeart/2005/8/layout/process5"/>
    <dgm:cxn modelId="{36331374-C938-403A-B1C0-54282DC73866}" type="presParOf" srcId="{747BA455-9F1B-4A79-983E-20E546EEA99B}" destId="{A2691205-9CD3-493E-AA1F-FEC7718753FB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C87278-C69C-4DA5-A5FF-910B083D497C}" type="doc">
      <dgm:prSet loTypeId="urn:microsoft.com/office/officeart/2005/8/layout/process1" loCatId="process" qsTypeId="urn:microsoft.com/office/officeart/2005/8/quickstyle/simple1#1" qsCatId="simple" csTypeId="urn:microsoft.com/office/officeart/2005/8/colors/accent1_2#2" csCatId="accent1" phldr="1"/>
      <dgm:spPr/>
    </dgm:pt>
    <dgm:pt modelId="{4192919C-85F2-4249-82E4-5CFCF6436025}">
      <dgm:prSet phldrT="[Tekst]"/>
      <dgm:spPr/>
      <dgm:t>
        <a:bodyPr/>
        <a:lstStyle/>
        <a:p>
          <a:r>
            <a:rPr lang="pl-PL" dirty="0" smtClean="0"/>
            <a:t>Kontakt z mową nienawiści w otoczeniu</a:t>
          </a:r>
          <a:endParaRPr lang="en-US" dirty="0"/>
        </a:p>
      </dgm:t>
    </dgm:pt>
    <dgm:pt modelId="{2ABA45F4-7432-4DD4-B2E4-E4019369B8DE}" type="parTrans" cxnId="{DB3073C1-7772-455D-9D0B-1362DF5F9B68}">
      <dgm:prSet/>
      <dgm:spPr/>
      <dgm:t>
        <a:bodyPr/>
        <a:lstStyle/>
        <a:p>
          <a:endParaRPr lang="en-US"/>
        </a:p>
      </dgm:t>
    </dgm:pt>
    <dgm:pt modelId="{56C611AF-9DDD-492C-B3A3-4F195E8CE30A}" type="sibTrans" cxnId="{DB3073C1-7772-455D-9D0B-1362DF5F9B68}">
      <dgm:prSet/>
      <dgm:spPr/>
      <dgm:t>
        <a:bodyPr/>
        <a:lstStyle/>
        <a:p>
          <a:endParaRPr lang="en-US"/>
        </a:p>
      </dgm:t>
    </dgm:pt>
    <dgm:pt modelId="{2DA5646D-5D6C-4BAE-ADC2-282F2ABA3FDA}">
      <dgm:prSet phldrT="[Tekst]"/>
      <dgm:spPr/>
      <dgm:t>
        <a:bodyPr/>
        <a:lstStyle/>
        <a:p>
          <a:r>
            <a:rPr lang="pl-PL" dirty="0" smtClean="0"/>
            <a:t>Słabsze dostrzeganie obraźliwości mowy nienawiści</a:t>
          </a:r>
          <a:endParaRPr lang="en-US" dirty="0"/>
        </a:p>
      </dgm:t>
    </dgm:pt>
    <dgm:pt modelId="{C8CB127E-0A64-4BC6-A61C-5B11B035F0A1}" type="parTrans" cxnId="{6F88FCB0-98AA-4C69-93AF-C3D21A9A895E}">
      <dgm:prSet/>
      <dgm:spPr/>
      <dgm:t>
        <a:bodyPr/>
        <a:lstStyle/>
        <a:p>
          <a:endParaRPr lang="en-US"/>
        </a:p>
      </dgm:t>
    </dgm:pt>
    <dgm:pt modelId="{50B9C27A-AC25-4FDD-ADC0-838BBE5F53FC}" type="sibTrans" cxnId="{6F88FCB0-98AA-4C69-93AF-C3D21A9A895E}">
      <dgm:prSet/>
      <dgm:spPr/>
      <dgm:t>
        <a:bodyPr/>
        <a:lstStyle/>
        <a:p>
          <a:endParaRPr lang="en-US"/>
        </a:p>
      </dgm:t>
    </dgm:pt>
    <dgm:pt modelId="{A54E7AC5-D6C5-4812-A856-274056D5B88B}">
      <dgm:prSet phldrT="[Tekst]"/>
      <dgm:spPr/>
      <dgm:t>
        <a:bodyPr/>
        <a:lstStyle/>
        <a:p>
          <a:r>
            <a:rPr lang="pl-PL" dirty="0" smtClean="0"/>
            <a:t>Większa deklarowana dopuszczalność mowy nienawiści</a:t>
          </a:r>
          <a:endParaRPr lang="en-US" dirty="0"/>
        </a:p>
      </dgm:t>
    </dgm:pt>
    <dgm:pt modelId="{665B0221-A8FD-431E-A35B-3FB7E3B430FE}" type="parTrans" cxnId="{4E43D922-D071-44B1-92ED-460695BBA8CC}">
      <dgm:prSet/>
      <dgm:spPr/>
      <dgm:t>
        <a:bodyPr/>
        <a:lstStyle/>
        <a:p>
          <a:endParaRPr lang="en-US"/>
        </a:p>
      </dgm:t>
    </dgm:pt>
    <dgm:pt modelId="{2F69D63F-F4E5-4129-90EE-CCF60B95DED3}" type="sibTrans" cxnId="{4E43D922-D071-44B1-92ED-460695BBA8CC}">
      <dgm:prSet/>
      <dgm:spPr/>
      <dgm:t>
        <a:bodyPr/>
        <a:lstStyle/>
        <a:p>
          <a:endParaRPr lang="en-US"/>
        </a:p>
      </dgm:t>
    </dgm:pt>
    <dgm:pt modelId="{08109791-AC72-4F9A-86A1-A7B0A11272A2}">
      <dgm:prSet/>
      <dgm:spPr/>
      <dgm:t>
        <a:bodyPr/>
        <a:lstStyle/>
        <a:p>
          <a:r>
            <a:rPr lang="pl-PL" dirty="0" smtClean="0"/>
            <a:t>Mniejsza akceptacja grup mniejszościowych</a:t>
          </a:r>
          <a:endParaRPr lang="en-US" dirty="0"/>
        </a:p>
      </dgm:t>
    </dgm:pt>
    <dgm:pt modelId="{165A866F-650F-40AB-97F8-F94851F8E56A}" type="parTrans" cxnId="{8F120EBA-AF15-40FB-8F5A-F9DE8A21CC8A}">
      <dgm:prSet/>
      <dgm:spPr/>
      <dgm:t>
        <a:bodyPr/>
        <a:lstStyle/>
        <a:p>
          <a:endParaRPr lang="en-US"/>
        </a:p>
      </dgm:t>
    </dgm:pt>
    <dgm:pt modelId="{F3BFF62B-FBF4-4FDE-A752-6D2A869FF3A7}" type="sibTrans" cxnId="{8F120EBA-AF15-40FB-8F5A-F9DE8A21CC8A}">
      <dgm:prSet/>
      <dgm:spPr/>
      <dgm:t>
        <a:bodyPr/>
        <a:lstStyle/>
        <a:p>
          <a:endParaRPr lang="en-US"/>
        </a:p>
      </dgm:t>
    </dgm:pt>
    <dgm:pt modelId="{1142E698-0F26-4F5F-87BA-FA5A4190B0C4}" type="pres">
      <dgm:prSet presAssocID="{79C87278-C69C-4DA5-A5FF-910B083D497C}" presName="Name0" presStyleCnt="0">
        <dgm:presLayoutVars>
          <dgm:dir/>
          <dgm:resizeHandles val="exact"/>
        </dgm:presLayoutVars>
      </dgm:prSet>
      <dgm:spPr/>
    </dgm:pt>
    <dgm:pt modelId="{93CEC871-D4E0-4986-844A-F46756B16CCE}" type="pres">
      <dgm:prSet presAssocID="{4192919C-85F2-4249-82E4-5CFCF643602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0D53B-96B9-4BD4-BB36-118E6EBE7880}" type="pres">
      <dgm:prSet presAssocID="{56C611AF-9DDD-492C-B3A3-4F195E8CE30A}" presName="sibTrans" presStyleLbl="sibTrans2D1" presStyleIdx="0" presStyleCnt="3"/>
      <dgm:spPr/>
      <dgm:t>
        <a:bodyPr/>
        <a:lstStyle/>
        <a:p>
          <a:endParaRPr lang="pl-PL"/>
        </a:p>
      </dgm:t>
    </dgm:pt>
    <dgm:pt modelId="{3AB9DB47-70A7-445B-82DA-1285A16E8504}" type="pres">
      <dgm:prSet presAssocID="{56C611AF-9DDD-492C-B3A3-4F195E8CE30A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A4E4FD92-DA5F-4008-8FB1-F0882DDBA602}" type="pres">
      <dgm:prSet presAssocID="{2DA5646D-5D6C-4BAE-ADC2-282F2ABA3FD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1AE7DF-32F3-4C54-8527-CE30E7265CC0}" type="pres">
      <dgm:prSet presAssocID="{50B9C27A-AC25-4FDD-ADC0-838BBE5F53FC}" presName="sibTrans" presStyleLbl="sibTrans2D1" presStyleIdx="1" presStyleCnt="3"/>
      <dgm:spPr/>
      <dgm:t>
        <a:bodyPr/>
        <a:lstStyle/>
        <a:p>
          <a:endParaRPr lang="pl-PL"/>
        </a:p>
      </dgm:t>
    </dgm:pt>
    <dgm:pt modelId="{CE957BF4-E8D3-409D-801D-34DB54D7EDB4}" type="pres">
      <dgm:prSet presAssocID="{50B9C27A-AC25-4FDD-ADC0-838BBE5F53FC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D6B34423-5D5A-4953-BF8F-679B07C372F7}" type="pres">
      <dgm:prSet presAssocID="{A54E7AC5-D6C5-4812-A856-274056D5B88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EFE869D-F7B8-4596-807B-67A9922AE1F1}" type="pres">
      <dgm:prSet presAssocID="{2F69D63F-F4E5-4129-90EE-CCF60B95DED3}" presName="sibTrans" presStyleLbl="sibTrans2D1" presStyleIdx="2" presStyleCnt="3"/>
      <dgm:spPr/>
      <dgm:t>
        <a:bodyPr/>
        <a:lstStyle/>
        <a:p>
          <a:endParaRPr lang="pl-PL"/>
        </a:p>
      </dgm:t>
    </dgm:pt>
    <dgm:pt modelId="{31F4D9E3-75E8-4A1E-A48C-CC53F97E2A77}" type="pres">
      <dgm:prSet presAssocID="{2F69D63F-F4E5-4129-90EE-CCF60B95DED3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5F2264DC-3342-4485-96EB-B994AB2A4E27}" type="pres">
      <dgm:prSet presAssocID="{08109791-AC72-4F9A-86A1-A7B0A11272A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330287-F79A-4B6D-B0A7-DEF4164C0AF4}" type="presOf" srcId="{79C87278-C69C-4DA5-A5FF-910B083D497C}" destId="{1142E698-0F26-4F5F-87BA-FA5A4190B0C4}" srcOrd="0" destOrd="0" presId="urn:microsoft.com/office/officeart/2005/8/layout/process1"/>
    <dgm:cxn modelId="{EB8ED5A9-A935-455A-A07D-995D9FBE3F46}" type="presOf" srcId="{2F69D63F-F4E5-4129-90EE-CCF60B95DED3}" destId="{31F4D9E3-75E8-4A1E-A48C-CC53F97E2A77}" srcOrd="1" destOrd="0" presId="urn:microsoft.com/office/officeart/2005/8/layout/process1"/>
    <dgm:cxn modelId="{C7847395-9144-43BC-94EE-0D743A58F0DA}" type="presOf" srcId="{56C611AF-9DDD-492C-B3A3-4F195E8CE30A}" destId="{24D0D53B-96B9-4BD4-BB36-118E6EBE7880}" srcOrd="0" destOrd="0" presId="urn:microsoft.com/office/officeart/2005/8/layout/process1"/>
    <dgm:cxn modelId="{DB3073C1-7772-455D-9D0B-1362DF5F9B68}" srcId="{79C87278-C69C-4DA5-A5FF-910B083D497C}" destId="{4192919C-85F2-4249-82E4-5CFCF6436025}" srcOrd="0" destOrd="0" parTransId="{2ABA45F4-7432-4DD4-B2E4-E4019369B8DE}" sibTransId="{56C611AF-9DDD-492C-B3A3-4F195E8CE30A}"/>
    <dgm:cxn modelId="{54269A89-46C6-4C87-9227-8BF8C4589D79}" type="presOf" srcId="{08109791-AC72-4F9A-86A1-A7B0A11272A2}" destId="{5F2264DC-3342-4485-96EB-B994AB2A4E27}" srcOrd="0" destOrd="0" presId="urn:microsoft.com/office/officeart/2005/8/layout/process1"/>
    <dgm:cxn modelId="{B0AD7F4B-24C2-4EC4-95DE-0A10853A367E}" type="presOf" srcId="{50B9C27A-AC25-4FDD-ADC0-838BBE5F53FC}" destId="{CE957BF4-E8D3-409D-801D-34DB54D7EDB4}" srcOrd="1" destOrd="0" presId="urn:microsoft.com/office/officeart/2005/8/layout/process1"/>
    <dgm:cxn modelId="{4CE43854-40A2-4B37-A38A-374B6EBCC913}" type="presOf" srcId="{56C611AF-9DDD-492C-B3A3-4F195E8CE30A}" destId="{3AB9DB47-70A7-445B-82DA-1285A16E8504}" srcOrd="1" destOrd="0" presId="urn:microsoft.com/office/officeart/2005/8/layout/process1"/>
    <dgm:cxn modelId="{5F26DB11-9D99-4164-958D-AE4BF9D87111}" type="presOf" srcId="{4192919C-85F2-4249-82E4-5CFCF6436025}" destId="{93CEC871-D4E0-4986-844A-F46756B16CCE}" srcOrd="0" destOrd="0" presId="urn:microsoft.com/office/officeart/2005/8/layout/process1"/>
    <dgm:cxn modelId="{4E43D922-D071-44B1-92ED-460695BBA8CC}" srcId="{79C87278-C69C-4DA5-A5FF-910B083D497C}" destId="{A54E7AC5-D6C5-4812-A856-274056D5B88B}" srcOrd="2" destOrd="0" parTransId="{665B0221-A8FD-431E-A35B-3FB7E3B430FE}" sibTransId="{2F69D63F-F4E5-4129-90EE-CCF60B95DED3}"/>
    <dgm:cxn modelId="{38B671B2-96C6-4CD6-867E-18CCFE239633}" type="presOf" srcId="{2DA5646D-5D6C-4BAE-ADC2-282F2ABA3FDA}" destId="{A4E4FD92-DA5F-4008-8FB1-F0882DDBA602}" srcOrd="0" destOrd="0" presId="urn:microsoft.com/office/officeart/2005/8/layout/process1"/>
    <dgm:cxn modelId="{8F120EBA-AF15-40FB-8F5A-F9DE8A21CC8A}" srcId="{79C87278-C69C-4DA5-A5FF-910B083D497C}" destId="{08109791-AC72-4F9A-86A1-A7B0A11272A2}" srcOrd="3" destOrd="0" parTransId="{165A866F-650F-40AB-97F8-F94851F8E56A}" sibTransId="{F3BFF62B-FBF4-4FDE-A752-6D2A869FF3A7}"/>
    <dgm:cxn modelId="{DAEBE381-450F-4A87-8376-4A557D6F6D20}" type="presOf" srcId="{50B9C27A-AC25-4FDD-ADC0-838BBE5F53FC}" destId="{B71AE7DF-32F3-4C54-8527-CE30E7265CC0}" srcOrd="0" destOrd="0" presId="urn:microsoft.com/office/officeart/2005/8/layout/process1"/>
    <dgm:cxn modelId="{6F88FCB0-98AA-4C69-93AF-C3D21A9A895E}" srcId="{79C87278-C69C-4DA5-A5FF-910B083D497C}" destId="{2DA5646D-5D6C-4BAE-ADC2-282F2ABA3FDA}" srcOrd="1" destOrd="0" parTransId="{C8CB127E-0A64-4BC6-A61C-5B11B035F0A1}" sibTransId="{50B9C27A-AC25-4FDD-ADC0-838BBE5F53FC}"/>
    <dgm:cxn modelId="{E201BB43-DB5F-46E4-A8BA-5F18647DF1C7}" type="presOf" srcId="{2F69D63F-F4E5-4129-90EE-CCF60B95DED3}" destId="{0EFE869D-F7B8-4596-807B-67A9922AE1F1}" srcOrd="0" destOrd="0" presId="urn:microsoft.com/office/officeart/2005/8/layout/process1"/>
    <dgm:cxn modelId="{38FCF28C-A78D-4E10-B87A-A38C19347E64}" type="presOf" srcId="{A54E7AC5-D6C5-4812-A856-274056D5B88B}" destId="{D6B34423-5D5A-4953-BF8F-679B07C372F7}" srcOrd="0" destOrd="0" presId="urn:microsoft.com/office/officeart/2005/8/layout/process1"/>
    <dgm:cxn modelId="{87D079F8-4711-4CCF-AAF1-6B08309E866F}" type="presParOf" srcId="{1142E698-0F26-4F5F-87BA-FA5A4190B0C4}" destId="{93CEC871-D4E0-4986-844A-F46756B16CCE}" srcOrd="0" destOrd="0" presId="urn:microsoft.com/office/officeart/2005/8/layout/process1"/>
    <dgm:cxn modelId="{574D00D3-D5DA-4E3D-9350-F03D28EBE94C}" type="presParOf" srcId="{1142E698-0F26-4F5F-87BA-FA5A4190B0C4}" destId="{24D0D53B-96B9-4BD4-BB36-118E6EBE7880}" srcOrd="1" destOrd="0" presId="urn:microsoft.com/office/officeart/2005/8/layout/process1"/>
    <dgm:cxn modelId="{5E56FE82-86D1-4D30-BAA5-33509A370A1A}" type="presParOf" srcId="{24D0D53B-96B9-4BD4-BB36-118E6EBE7880}" destId="{3AB9DB47-70A7-445B-82DA-1285A16E8504}" srcOrd="0" destOrd="0" presId="urn:microsoft.com/office/officeart/2005/8/layout/process1"/>
    <dgm:cxn modelId="{308D640B-9BF1-4945-A9E2-A7A40BAB248D}" type="presParOf" srcId="{1142E698-0F26-4F5F-87BA-FA5A4190B0C4}" destId="{A4E4FD92-DA5F-4008-8FB1-F0882DDBA602}" srcOrd="2" destOrd="0" presId="urn:microsoft.com/office/officeart/2005/8/layout/process1"/>
    <dgm:cxn modelId="{C8B81A06-1A62-4B65-82BA-5018D18A1545}" type="presParOf" srcId="{1142E698-0F26-4F5F-87BA-FA5A4190B0C4}" destId="{B71AE7DF-32F3-4C54-8527-CE30E7265CC0}" srcOrd="3" destOrd="0" presId="urn:microsoft.com/office/officeart/2005/8/layout/process1"/>
    <dgm:cxn modelId="{CC90249F-8878-46E2-B26C-34C967CB9905}" type="presParOf" srcId="{B71AE7DF-32F3-4C54-8527-CE30E7265CC0}" destId="{CE957BF4-E8D3-409D-801D-34DB54D7EDB4}" srcOrd="0" destOrd="0" presId="urn:microsoft.com/office/officeart/2005/8/layout/process1"/>
    <dgm:cxn modelId="{3B0135CF-D964-434E-A5B9-FDD3EF83343C}" type="presParOf" srcId="{1142E698-0F26-4F5F-87BA-FA5A4190B0C4}" destId="{D6B34423-5D5A-4953-BF8F-679B07C372F7}" srcOrd="4" destOrd="0" presId="urn:microsoft.com/office/officeart/2005/8/layout/process1"/>
    <dgm:cxn modelId="{62BE1FC5-2811-4003-B279-F60E59772F55}" type="presParOf" srcId="{1142E698-0F26-4F5F-87BA-FA5A4190B0C4}" destId="{0EFE869D-F7B8-4596-807B-67A9922AE1F1}" srcOrd="5" destOrd="0" presId="urn:microsoft.com/office/officeart/2005/8/layout/process1"/>
    <dgm:cxn modelId="{1DDCFBB3-C179-4664-8A21-3A06F108BAEC}" type="presParOf" srcId="{0EFE869D-F7B8-4596-807B-67A9922AE1F1}" destId="{31F4D9E3-75E8-4A1E-A48C-CC53F97E2A77}" srcOrd="0" destOrd="0" presId="urn:microsoft.com/office/officeart/2005/8/layout/process1"/>
    <dgm:cxn modelId="{4E389B79-79A6-4EA4-BB84-3E15FAC2E1D8}" type="presParOf" srcId="{1142E698-0F26-4F5F-87BA-FA5A4190B0C4}" destId="{5F2264DC-3342-4485-96EB-B994AB2A4E2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1758F-1CA6-4D63-AC8E-5CDF3958E5BF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656A9-EC27-4420-9794-0F38F71E7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B115-B1C5-45EB-944F-22DBF1E2ED56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D8C19-B867-4AAD-A159-614F3FF22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AD978-4245-4495-BC78-0EFF5FDB24FA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4AF02-5401-410F-AF5F-C9B084AE8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18C33-AAB1-48A3-9651-91D3CBC4A69A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BC72-ECF1-4590-BF4A-E4E7DAFFA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B5DA-20B5-4055-BF49-BB9F116D50D6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714C-E576-4C52-9663-B161FAA05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059D9-9868-4808-ADDD-F1AAA3247CC2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19CDF-35B6-4A70-AB9B-AC02BAFC6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D6DC5-60A9-462D-B2C7-87ED364E5981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CDECA-4D39-4173-802F-ECC32E51C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B3785-79D6-4DDA-A0C4-4F2A2D82789F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0DE39-2C47-42F6-9315-E04E6E6C0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DEF85-68EF-44AD-A034-644BF28894AF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A1583-9EC6-4A60-9925-68C750DB8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623E-549C-44B3-B3A0-64C9BB67330E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F1485-9D1E-4E4C-B12A-33C6217F4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41026-215D-4EA4-9315-6126E1A31D38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0E5C6-6DE2-423F-815E-F36E2BE627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885DF3-377C-4117-BE56-48BC6546E93A}" type="datetimeFigureOut">
              <a:rPr lang="en-US"/>
              <a:pPr>
                <a:defRPr/>
              </a:pPr>
              <a:t>6/12/2014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F19306-4E64-48E6-9110-072BB398B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500" smtClean="0"/>
              <a:t>Stosunek do mowy nienawiści w Polsce</a:t>
            </a:r>
            <a:endParaRPr lang="en-US" sz="350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6013" y="3860800"/>
            <a:ext cx="680085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500" dirty="0" smtClean="0"/>
              <a:t>Wyniki badania empirycznego Centrum Badań nad Uprzedzeniami UW i Fundacji im. Stefana Batorego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Wyniki badań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1081088"/>
          </a:xfrm>
        </p:spPr>
        <p:txBody>
          <a:bodyPr/>
          <a:lstStyle/>
          <a:p>
            <a:r>
              <a:rPr lang="pl-PL" sz="3500" smtClean="0"/>
              <a:t>Dopuszczalność mowy nienawiści wobec Żydów: Przykłady</a:t>
            </a:r>
            <a:endParaRPr lang="en-US" sz="35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750" y="2332038"/>
            <a:ext cx="8353425" cy="41211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l-PL" sz="2500" smtClean="0"/>
              <a:t>1. W przypadku Żydków i wrogiego stosunku do nich, to jest tylko realna ocena poczynań tych wszarzy i faszystów Dawidowych.</a:t>
            </a:r>
          </a:p>
          <a:p>
            <a:pPr>
              <a:buFont typeface="Arial" charset="0"/>
              <a:buNone/>
            </a:pPr>
            <a:r>
              <a:rPr lang="pl-PL" sz="2500" smtClean="0"/>
              <a:t>2. Żydzi muszą zrozumieć że nienawiść Polaków sami wywołali swoją zdradą i zbrodniami. A dziś starają ukryć swoje winy a odpowiedzialność zwalić na nas.</a:t>
            </a:r>
          </a:p>
          <a:p>
            <a:pPr>
              <a:buFont typeface="Arial" charset="0"/>
              <a:buNone/>
            </a:pPr>
            <a:r>
              <a:rPr lang="pl-PL" sz="2500" smtClean="0"/>
              <a:t>3. Żydów zaślepia ich nienawiść i chęć odwetu. To podstawowy powód, dla którego zasilili aparat bezpieczeństwa bolszewii, potem sowiecki na Kresach i wreszcie UB po wojnie</a:t>
            </a:r>
          </a:p>
          <a:p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Wykres 10"/>
          <p:cNvPicPr>
            <a:picLocks noChangeArrowheads="1"/>
          </p:cNvPicPr>
          <p:nvPr/>
        </p:nvPicPr>
        <p:blipFill>
          <a:blip r:embed="rId2"/>
          <a:srcRect r="-21"/>
          <a:stretch>
            <a:fillRect/>
          </a:stretch>
        </p:blipFill>
        <p:spPr bwMode="auto">
          <a:xfrm>
            <a:off x="1619250" y="2276475"/>
            <a:ext cx="612140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ytuł 2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1008063"/>
          </a:xfrm>
        </p:spPr>
        <p:txBody>
          <a:bodyPr/>
          <a:lstStyle/>
          <a:p>
            <a:r>
              <a:rPr lang="pl-PL" sz="3500" smtClean="0"/>
              <a:t>Mowa nienawiści wobec Żydów: </a:t>
            </a:r>
            <a:br>
              <a:rPr lang="pl-PL" sz="3500" smtClean="0"/>
            </a:br>
            <a:r>
              <a:rPr lang="pl-PL" sz="3500" smtClean="0"/>
              <a:t>Dozwolić czy zakazać?</a:t>
            </a:r>
            <a:endParaRPr lang="en-US" sz="3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1081088"/>
          </a:xfrm>
        </p:spPr>
        <p:txBody>
          <a:bodyPr/>
          <a:lstStyle/>
          <a:p>
            <a:r>
              <a:rPr lang="pl-PL" sz="3500" smtClean="0"/>
              <a:t>Mowa nienawiści wobec Żydów </a:t>
            </a:r>
            <a:br>
              <a:rPr lang="pl-PL" sz="3500" smtClean="0"/>
            </a:br>
            <a:r>
              <a:rPr lang="pl-PL" sz="3500" smtClean="0"/>
              <a:t>w otoczeniu badanych</a:t>
            </a:r>
            <a:endParaRPr lang="en-US" sz="3500" smtClean="0"/>
          </a:p>
        </p:txBody>
      </p:sp>
      <p:pic>
        <p:nvPicPr>
          <p:cNvPr id="25602" name="Wykres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2133600"/>
            <a:ext cx="6264275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865188"/>
          </a:xfrm>
        </p:spPr>
        <p:txBody>
          <a:bodyPr/>
          <a:lstStyle/>
          <a:p>
            <a:r>
              <a:rPr lang="pl-PL" sz="3500" smtClean="0"/>
              <a:t>Korelaty postaw wobec mowy nienawiści</a:t>
            </a:r>
            <a:endParaRPr lang="en-US" sz="3500" smtClean="0"/>
          </a:p>
        </p:txBody>
      </p:sp>
      <p:pic>
        <p:nvPicPr>
          <p:cNvPr id="26626" name="Wykres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2087563"/>
            <a:ext cx="6624638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865188"/>
          </a:xfrm>
        </p:spPr>
        <p:txBody>
          <a:bodyPr/>
          <a:lstStyle/>
          <a:p>
            <a:r>
              <a:rPr lang="pl-PL" sz="3500" smtClean="0"/>
              <a:t>Dopuszczalność mowy nienawiści </a:t>
            </a:r>
            <a:br>
              <a:rPr lang="pl-PL" sz="3500" smtClean="0"/>
            </a:br>
            <a:r>
              <a:rPr lang="pl-PL" sz="3500" smtClean="0"/>
              <a:t>wobec Ukraińców: Przykłady</a:t>
            </a:r>
            <a:endParaRPr lang="en-US" sz="35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500" dirty="0"/>
              <a:t>1. Ukraińcy umieją co najwyżej mordować bezbronne kobiety i dzieci.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500" dirty="0"/>
              <a:t>2. Francowaty Ukrainiec pewnie potomek z bandy tryzuba!!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500" dirty="0"/>
              <a:t>3. </a:t>
            </a:r>
            <a:r>
              <a:rPr lang="pl-PL" sz="2500" dirty="0" smtClean="0"/>
              <a:t>W: Nie</a:t>
            </a:r>
            <a:r>
              <a:rPr lang="pl-PL" sz="2500" dirty="0"/>
              <a:t>, wyrzuciłem swoją Ukrainkę</a:t>
            </a:r>
            <a:r>
              <a:rPr lang="pl-PL" sz="2500" dirty="0" smtClean="0"/>
              <a:t>. </a:t>
            </a:r>
            <a:br>
              <a:rPr lang="pl-PL" sz="2500" dirty="0" smtClean="0"/>
            </a:br>
            <a:r>
              <a:rPr lang="pl-PL" sz="2500" dirty="0" smtClean="0"/>
              <a:t>F</a:t>
            </a:r>
            <a:r>
              <a:rPr lang="pl-PL" sz="2500" dirty="0"/>
              <a:t>: A to dobry pomysł... Mi to jeszcze nie przyszło... Wiesz co? Ja po złości jej dzisiaj nie zapłacę</a:t>
            </a:r>
            <a:r>
              <a:rPr lang="pl-PL" sz="2500" dirty="0" smtClean="0"/>
              <a:t>. </a:t>
            </a:r>
            <a:br>
              <a:rPr lang="pl-PL" sz="2500" dirty="0" smtClean="0"/>
            </a:br>
            <a:r>
              <a:rPr lang="pl-PL" sz="2500" dirty="0" smtClean="0"/>
              <a:t>W</a:t>
            </a:r>
            <a:r>
              <a:rPr lang="pl-PL" sz="2500" dirty="0"/>
              <a:t>: Wiesz co, to ja swoją przywrócę, odbiorę jej pieniądze i znowu wyrzucę</a:t>
            </a:r>
            <a:r>
              <a:rPr lang="pl-PL" sz="2500" dirty="0" smtClean="0"/>
              <a:t>.</a:t>
            </a:r>
            <a:br>
              <a:rPr lang="pl-PL" sz="2500" dirty="0" smtClean="0"/>
            </a:br>
            <a:r>
              <a:rPr lang="pl-PL" sz="2500" dirty="0" smtClean="0"/>
              <a:t>F</a:t>
            </a:r>
            <a:r>
              <a:rPr lang="pl-PL" sz="2500" dirty="0"/>
              <a:t>: Powiem ci, że gdyby moja była chociaż odrobinę ładniejsza, to jeszcze bym ją zgwałcił</a:t>
            </a:r>
            <a:r>
              <a:rPr lang="pl-PL" sz="2500" dirty="0" smtClean="0"/>
              <a:t>.</a:t>
            </a:r>
            <a:br>
              <a:rPr lang="pl-PL" sz="2500" dirty="0" smtClean="0"/>
            </a:br>
            <a:r>
              <a:rPr lang="pl-PL" sz="2500" dirty="0" smtClean="0"/>
              <a:t>W</a:t>
            </a:r>
            <a:r>
              <a:rPr lang="pl-PL" sz="2500" dirty="0"/>
              <a:t>: </a:t>
            </a:r>
            <a:r>
              <a:rPr lang="pl-PL" sz="2500" dirty="0" err="1"/>
              <a:t>Eee</a:t>
            </a:r>
            <a:r>
              <a:rPr lang="pl-PL" sz="2500" dirty="0"/>
              <a:t>... Ja to nie wiem, jak moja wygląda, bo ona ciągle na kolanach.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ytuł 2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r>
              <a:rPr lang="pl-PL" sz="3500" smtClean="0"/>
              <a:t>Mowa nienawiści wobec Ukraińców: Dozwolić czy zakazać?</a:t>
            </a:r>
            <a:endParaRPr lang="en-US" sz="3500" smtClean="0"/>
          </a:p>
        </p:txBody>
      </p:sp>
      <p:pic>
        <p:nvPicPr>
          <p:cNvPr id="28674" name="Wykres 16"/>
          <p:cNvPicPr>
            <a:picLocks noChangeArrowheads="1"/>
          </p:cNvPicPr>
          <p:nvPr/>
        </p:nvPicPr>
        <p:blipFill>
          <a:blip r:embed="rId2"/>
          <a:srcRect r="-44" b="-85"/>
          <a:stretch>
            <a:fillRect/>
          </a:stretch>
        </p:blipFill>
        <p:spPr bwMode="auto">
          <a:xfrm>
            <a:off x="1476375" y="2349500"/>
            <a:ext cx="6048375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935038"/>
          </a:xfrm>
        </p:spPr>
        <p:txBody>
          <a:bodyPr/>
          <a:lstStyle/>
          <a:p>
            <a:r>
              <a:rPr lang="pl-PL" sz="3500" smtClean="0"/>
              <a:t>Mowa nienawiści wobec Ukraińców </a:t>
            </a:r>
            <a:br>
              <a:rPr lang="pl-PL" sz="3500" smtClean="0"/>
            </a:br>
            <a:r>
              <a:rPr lang="pl-PL" sz="3500" smtClean="0"/>
              <a:t>w otoczeniu badanych</a:t>
            </a:r>
            <a:endParaRPr lang="en-US" sz="3500" smtClean="0"/>
          </a:p>
        </p:txBody>
      </p:sp>
      <p:pic>
        <p:nvPicPr>
          <p:cNvPr id="29698" name="Wykres 18"/>
          <p:cNvPicPr>
            <a:picLocks noChangeArrowheads="1"/>
          </p:cNvPicPr>
          <p:nvPr/>
        </p:nvPicPr>
        <p:blipFill>
          <a:blip r:embed="rId2"/>
          <a:srcRect r="-23" b="-53"/>
          <a:stretch>
            <a:fillRect/>
          </a:stretch>
        </p:blipFill>
        <p:spPr bwMode="auto">
          <a:xfrm>
            <a:off x="1619250" y="2060575"/>
            <a:ext cx="597693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720725"/>
          </a:xfrm>
        </p:spPr>
        <p:txBody>
          <a:bodyPr/>
          <a:lstStyle/>
          <a:p>
            <a:r>
              <a:rPr lang="pl-PL" sz="3500" smtClean="0"/>
              <a:t>Korelaty postaw wobec mowy nienawiści</a:t>
            </a:r>
            <a:endParaRPr lang="en-US" sz="3500" smtClean="0"/>
          </a:p>
        </p:txBody>
      </p:sp>
      <p:pic>
        <p:nvPicPr>
          <p:cNvPr id="30722" name="Wykres 20"/>
          <p:cNvPicPr>
            <a:picLocks noChangeArrowheads="1"/>
          </p:cNvPicPr>
          <p:nvPr/>
        </p:nvPicPr>
        <p:blipFill>
          <a:blip r:embed="rId2"/>
          <a:srcRect b="-18"/>
          <a:stretch>
            <a:fillRect/>
          </a:stretch>
        </p:blipFill>
        <p:spPr bwMode="auto">
          <a:xfrm>
            <a:off x="1187450" y="1989138"/>
            <a:ext cx="6624638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1008063"/>
          </a:xfrm>
        </p:spPr>
        <p:txBody>
          <a:bodyPr/>
          <a:lstStyle/>
          <a:p>
            <a:r>
              <a:rPr lang="pl-PL" sz="3500" smtClean="0"/>
              <a:t>Dopuszczalność mowy nienawiści </a:t>
            </a:r>
            <a:br>
              <a:rPr lang="pl-PL" sz="3500" smtClean="0"/>
            </a:br>
            <a:r>
              <a:rPr lang="pl-PL" sz="3500" smtClean="0"/>
              <a:t>wobec Romów: Przykłady</a:t>
            </a:r>
            <a:endParaRPr lang="en-US" sz="35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750" y="2420938"/>
            <a:ext cx="8229600" cy="33115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l-PL" sz="2500" smtClean="0"/>
              <a:t>1. A sam nadal uważam, że Cyganie to złodzieje i brudasy, to członkowie mafii i przestępczości zorganizowanej w zakresie kradzieży i żebrania.</a:t>
            </a:r>
          </a:p>
          <a:p>
            <a:pPr>
              <a:buFont typeface="Arial" charset="0"/>
              <a:buNone/>
            </a:pPr>
            <a:r>
              <a:rPr lang="pl-PL" sz="2500" smtClean="0"/>
              <a:t>2. U nas takie złodziejstwo to jednak jakieś odstępstwo od reguły, u cyganów to norma.</a:t>
            </a:r>
          </a:p>
          <a:p>
            <a:pPr>
              <a:buFont typeface="Arial" charset="0"/>
              <a:buNone/>
            </a:pPr>
            <a:r>
              <a:rPr lang="pl-PL" sz="2500" smtClean="0"/>
              <a:t>3. Cygan to złodziej i tak już zostanie.</a:t>
            </a:r>
          </a:p>
          <a:p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792163"/>
          </a:xfrm>
        </p:spPr>
        <p:txBody>
          <a:bodyPr/>
          <a:lstStyle/>
          <a:p>
            <a:r>
              <a:rPr lang="pl-PL" sz="3500" smtClean="0"/>
              <a:t>Cele badania</a:t>
            </a:r>
            <a:endParaRPr lang="en-US" sz="35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r>
              <a:rPr lang="pl-PL" sz="2500" smtClean="0"/>
              <a:t>Opisanie stosunku dorosłych Polaków i młodzieży do mowy nienawiści</a:t>
            </a:r>
          </a:p>
          <a:p>
            <a:r>
              <a:rPr lang="pl-PL" sz="2500" smtClean="0"/>
              <a:t>Zrozumienie przyczyn pobłażliwego traktowania mowy nienawiści</a:t>
            </a:r>
          </a:p>
          <a:p>
            <a:r>
              <a:rPr lang="pl-PL" sz="2500" smtClean="0"/>
              <a:t>Odpowiedź na pytanie, gdzie Polacy najczęściej stykają się z mową nienawiści</a:t>
            </a:r>
          </a:p>
          <a:p>
            <a:r>
              <a:rPr lang="pl-PL" sz="2500" smtClean="0"/>
              <a:t>Wyjaśnienie wpływu mowy nienawiści na postawy wobec mniejszości</a:t>
            </a: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ytuł 2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865188"/>
          </a:xfrm>
        </p:spPr>
        <p:txBody>
          <a:bodyPr/>
          <a:lstStyle/>
          <a:p>
            <a:r>
              <a:rPr lang="pl-PL" sz="3500" smtClean="0"/>
              <a:t>Mowa nienawiści wobec Romów: </a:t>
            </a:r>
            <a:br>
              <a:rPr lang="pl-PL" sz="3500" smtClean="0"/>
            </a:br>
            <a:r>
              <a:rPr lang="pl-PL" sz="3500" smtClean="0"/>
              <a:t>Dozwolić czy zakazać?</a:t>
            </a:r>
            <a:endParaRPr lang="en-US" sz="3500" smtClean="0"/>
          </a:p>
        </p:txBody>
      </p:sp>
      <p:pic>
        <p:nvPicPr>
          <p:cNvPr id="32770" name="Wykres 23"/>
          <p:cNvPicPr>
            <a:picLocks noChangeArrowheads="1"/>
          </p:cNvPicPr>
          <p:nvPr/>
        </p:nvPicPr>
        <p:blipFill>
          <a:blip r:embed="rId2"/>
          <a:srcRect r="-21" b="-75"/>
          <a:stretch>
            <a:fillRect/>
          </a:stretch>
        </p:blipFill>
        <p:spPr bwMode="auto">
          <a:xfrm>
            <a:off x="1331913" y="2133600"/>
            <a:ext cx="6480175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863600"/>
          </a:xfrm>
        </p:spPr>
        <p:txBody>
          <a:bodyPr/>
          <a:lstStyle/>
          <a:p>
            <a:r>
              <a:rPr lang="pl-PL" sz="3500" smtClean="0"/>
              <a:t>Mowa nienawiści wobec Romów </a:t>
            </a:r>
            <a:br>
              <a:rPr lang="pl-PL" sz="3500" smtClean="0"/>
            </a:br>
            <a:r>
              <a:rPr lang="pl-PL" sz="3500" smtClean="0"/>
              <a:t>w otoczeniu badanych</a:t>
            </a:r>
            <a:endParaRPr lang="en-US" sz="3500" smtClean="0"/>
          </a:p>
        </p:txBody>
      </p:sp>
      <p:pic>
        <p:nvPicPr>
          <p:cNvPr id="33794" name="Wykres 25"/>
          <p:cNvPicPr>
            <a:picLocks noChangeArrowheads="1"/>
          </p:cNvPicPr>
          <p:nvPr/>
        </p:nvPicPr>
        <p:blipFill>
          <a:blip r:embed="rId2"/>
          <a:srcRect r="-34" b="-73"/>
          <a:stretch>
            <a:fillRect/>
          </a:stretch>
        </p:blipFill>
        <p:spPr bwMode="auto">
          <a:xfrm>
            <a:off x="1547813" y="2133600"/>
            <a:ext cx="604837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865188"/>
          </a:xfrm>
        </p:spPr>
        <p:txBody>
          <a:bodyPr/>
          <a:lstStyle/>
          <a:p>
            <a:r>
              <a:rPr lang="pl-PL" sz="3500" smtClean="0"/>
              <a:t>Korelaty postaw wobec mowy nienawiści</a:t>
            </a:r>
            <a:endParaRPr lang="en-US" sz="3500" smtClean="0"/>
          </a:p>
        </p:txBody>
      </p:sp>
      <p:pic>
        <p:nvPicPr>
          <p:cNvPr id="34818" name="Wykres 27"/>
          <p:cNvPicPr>
            <a:picLocks noChangeArrowheads="1"/>
          </p:cNvPicPr>
          <p:nvPr/>
        </p:nvPicPr>
        <p:blipFill>
          <a:blip r:embed="rId2"/>
          <a:srcRect r="-43" b="-35"/>
          <a:stretch>
            <a:fillRect/>
          </a:stretch>
        </p:blipFill>
        <p:spPr bwMode="auto">
          <a:xfrm>
            <a:off x="1258888" y="2133600"/>
            <a:ext cx="619283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ytuł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863600"/>
          </a:xfrm>
        </p:spPr>
        <p:txBody>
          <a:bodyPr/>
          <a:lstStyle/>
          <a:p>
            <a:r>
              <a:rPr lang="pl-PL" sz="3500" smtClean="0"/>
              <a:t>Dopuszczalność mowy nienawiści </a:t>
            </a:r>
            <a:br>
              <a:rPr lang="pl-PL" sz="3500" smtClean="0"/>
            </a:br>
            <a:r>
              <a:rPr lang="pl-PL" sz="3500" smtClean="0"/>
              <a:t>wobec osób czarnoskórych: Przykłady</a:t>
            </a:r>
            <a:endParaRPr lang="en-US" sz="35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463800"/>
            <a:ext cx="8229600" cy="26939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l-PL" sz="2500" smtClean="0"/>
              <a:t>1. Murzyn to nie człowiek tylko małpa.</a:t>
            </a:r>
          </a:p>
          <a:p>
            <a:pPr>
              <a:buFont typeface="Arial" charset="0"/>
              <a:buNone/>
            </a:pPr>
            <a:r>
              <a:rPr lang="pl-PL" sz="2500" smtClean="0"/>
              <a:t>2. Skoro murzyni są równi to czemu przez tysiące lat nic ciekawego poza tam - tamami nie wymyślili?</a:t>
            </a:r>
          </a:p>
          <a:p>
            <a:pPr>
              <a:buFont typeface="Arial" charset="0"/>
              <a:buNone/>
            </a:pPr>
            <a:r>
              <a:rPr lang="pl-PL" sz="2500" smtClean="0"/>
              <a:t>3. Kochani, jeszcze Murzyn. (…) Chodź tutaj bracie! On się nie mył wcale, zobaczcie, no!</a:t>
            </a:r>
          </a:p>
          <a:p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ytuł 2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863600"/>
          </a:xfrm>
        </p:spPr>
        <p:txBody>
          <a:bodyPr/>
          <a:lstStyle/>
          <a:p>
            <a:r>
              <a:rPr lang="pl-PL" sz="3500" smtClean="0"/>
              <a:t>Mowa nienawiści wobec osób czarnoskórych: Dozwolić czy zakazać?</a:t>
            </a:r>
            <a:endParaRPr lang="en-US" sz="3500" smtClean="0"/>
          </a:p>
        </p:txBody>
      </p:sp>
      <p:pic>
        <p:nvPicPr>
          <p:cNvPr id="36866" name="Wykres 1073741984"/>
          <p:cNvPicPr>
            <a:picLocks noChangeArrowheads="1"/>
          </p:cNvPicPr>
          <p:nvPr/>
        </p:nvPicPr>
        <p:blipFill>
          <a:blip r:embed="rId2"/>
          <a:srcRect r="-21" b="-87"/>
          <a:stretch>
            <a:fillRect/>
          </a:stretch>
        </p:blipFill>
        <p:spPr bwMode="auto">
          <a:xfrm>
            <a:off x="1403350" y="2276475"/>
            <a:ext cx="640873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936625"/>
          </a:xfrm>
        </p:spPr>
        <p:txBody>
          <a:bodyPr/>
          <a:lstStyle/>
          <a:p>
            <a:r>
              <a:rPr lang="pl-PL" sz="3500" smtClean="0"/>
              <a:t>Mowa nienawiści wobec osób czarnoskórych w otoczeniu badanych</a:t>
            </a:r>
            <a:endParaRPr lang="en-US" sz="3500" smtClean="0"/>
          </a:p>
        </p:txBody>
      </p:sp>
      <p:pic>
        <p:nvPicPr>
          <p:cNvPr id="37890" name="Wykres 107374199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2205038"/>
            <a:ext cx="6481762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719138"/>
          </a:xfrm>
        </p:spPr>
        <p:txBody>
          <a:bodyPr/>
          <a:lstStyle/>
          <a:p>
            <a:r>
              <a:rPr lang="pl-PL" sz="3500" smtClean="0"/>
              <a:t>Korelaty postaw wobec mowy nienawiści</a:t>
            </a:r>
            <a:endParaRPr lang="en-US" sz="3500" smtClean="0"/>
          </a:p>
        </p:txBody>
      </p:sp>
      <p:pic>
        <p:nvPicPr>
          <p:cNvPr id="38914" name="Wykres 1073741994"/>
          <p:cNvPicPr>
            <a:picLocks noChangeArrowheads="1"/>
          </p:cNvPicPr>
          <p:nvPr/>
        </p:nvPicPr>
        <p:blipFill>
          <a:blip r:embed="rId2"/>
          <a:srcRect r="-56" b="-56"/>
          <a:stretch>
            <a:fillRect/>
          </a:stretch>
        </p:blipFill>
        <p:spPr bwMode="auto">
          <a:xfrm>
            <a:off x="971550" y="1989138"/>
            <a:ext cx="6840538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935038"/>
          </a:xfrm>
        </p:spPr>
        <p:txBody>
          <a:bodyPr/>
          <a:lstStyle/>
          <a:p>
            <a:r>
              <a:rPr lang="pl-PL" sz="3500" smtClean="0"/>
              <a:t>Dopuszczalność mowy nienawiści </a:t>
            </a:r>
            <a:br>
              <a:rPr lang="pl-PL" sz="3500" smtClean="0"/>
            </a:br>
            <a:r>
              <a:rPr lang="pl-PL" sz="3500" smtClean="0"/>
              <a:t>wobec osób LGBT: Przykłady</a:t>
            </a:r>
            <a:endParaRPr lang="en-US" sz="35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750" y="2320925"/>
            <a:ext cx="8229600" cy="36290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l-PL" sz="2500" smtClean="0"/>
              <a:t>1. Brzydzę się pedziów, są wynaturzeniem człowieczeństwa, powinni się leczyć.</a:t>
            </a:r>
          </a:p>
          <a:p>
            <a:pPr>
              <a:buFont typeface="Arial" charset="0"/>
              <a:buNone/>
            </a:pPr>
            <a:r>
              <a:rPr lang="pl-PL" sz="2500" smtClean="0"/>
              <a:t>2. Przepraszam gejów, ale wzbudzają we mnie organiczne, naturalne, wpisane w męskie geny, obrzydzenie...</a:t>
            </a:r>
          </a:p>
          <a:p>
            <a:pPr>
              <a:buFont typeface="Arial" charset="0"/>
              <a:buNone/>
            </a:pPr>
            <a:r>
              <a:rPr lang="pl-PL" sz="2500" smtClean="0"/>
              <a:t>3. Rozumiem, że ktoś może mieć skłonności homoseksualne, to jest pewna ułomność, słabość.[...] Ale pedałów-działaczy, którzy dążą do przywilejów dla związków homo i adopcji dzieci, trzeba zwalczać...</a:t>
            </a:r>
          </a:p>
          <a:p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ytuł 2"/>
          <p:cNvSpPr>
            <a:spLocks noGrp="1"/>
          </p:cNvSpPr>
          <p:nvPr>
            <p:ph type="title"/>
          </p:nvPr>
        </p:nvSpPr>
        <p:spPr>
          <a:xfrm>
            <a:off x="457200" y="1125538"/>
            <a:ext cx="8229600" cy="935037"/>
          </a:xfrm>
        </p:spPr>
        <p:txBody>
          <a:bodyPr/>
          <a:lstStyle/>
          <a:p>
            <a:r>
              <a:rPr lang="pl-PL" sz="3500" smtClean="0"/>
              <a:t>Mowa nienawiści wobec osób LGBT: Dozwolić czy zakazać?</a:t>
            </a:r>
            <a:endParaRPr lang="en-US" sz="3500" smtClean="0"/>
          </a:p>
        </p:txBody>
      </p:sp>
      <p:pic>
        <p:nvPicPr>
          <p:cNvPr id="40962" name="Wykres 1073741997"/>
          <p:cNvPicPr>
            <a:picLocks noChangeArrowheads="1"/>
          </p:cNvPicPr>
          <p:nvPr/>
        </p:nvPicPr>
        <p:blipFill>
          <a:blip r:embed="rId2"/>
          <a:srcRect r="-34"/>
          <a:stretch>
            <a:fillRect/>
          </a:stretch>
        </p:blipFill>
        <p:spPr bwMode="auto">
          <a:xfrm>
            <a:off x="1476375" y="2276475"/>
            <a:ext cx="6335713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935038"/>
          </a:xfrm>
        </p:spPr>
        <p:txBody>
          <a:bodyPr/>
          <a:lstStyle/>
          <a:p>
            <a:r>
              <a:rPr lang="pl-PL" sz="3500" smtClean="0"/>
              <a:t>Mowa nienawiści wobec osób LGBT </a:t>
            </a:r>
            <a:br>
              <a:rPr lang="pl-PL" sz="3500" smtClean="0"/>
            </a:br>
            <a:r>
              <a:rPr lang="pl-PL" sz="3500" smtClean="0"/>
              <a:t>w otoczeniu badanych</a:t>
            </a:r>
            <a:endParaRPr lang="en-US" sz="3500" smtClean="0"/>
          </a:p>
        </p:txBody>
      </p:sp>
      <p:pic>
        <p:nvPicPr>
          <p:cNvPr id="41986" name="Wykres 1073742004"/>
          <p:cNvPicPr>
            <a:picLocks noChangeArrowheads="1"/>
          </p:cNvPicPr>
          <p:nvPr/>
        </p:nvPicPr>
        <p:blipFill>
          <a:blip r:embed="rId2"/>
          <a:srcRect b="-76"/>
          <a:stretch>
            <a:fillRect/>
          </a:stretch>
        </p:blipFill>
        <p:spPr bwMode="auto">
          <a:xfrm>
            <a:off x="1403350" y="2133600"/>
            <a:ext cx="66246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792163"/>
          </a:xfrm>
        </p:spPr>
        <p:txBody>
          <a:bodyPr/>
          <a:lstStyle/>
          <a:p>
            <a:r>
              <a:rPr lang="pl-PL" sz="3500" smtClean="0"/>
              <a:t>Struktura badania</a:t>
            </a:r>
            <a:endParaRPr lang="en-US" sz="3500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259632" y="2060848"/>
          <a:ext cx="6912768" cy="3489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11289C-8B27-4EC6-94EE-8A3B881E33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411289C-8B27-4EC6-94EE-8A3B881E33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995981-4153-485C-B004-58C8DFC80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5995981-4153-485C-B004-58C8DFC80F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B3402-0EFE-473E-8E44-6798C1FF4E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E61B3402-0EFE-473E-8E44-6798C1FF4E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31506D-ABDE-4D32-AC3E-6EECEA55A4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631506D-ABDE-4D32-AC3E-6EECEA55A4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7CA29C-1421-4832-9BAF-02DC3DFE62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007CA29C-1421-4832-9BAF-02DC3DFE62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9C584A-2640-4977-99F5-671AA862BA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B9C584A-2640-4977-99F5-671AA862BA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691205-9CD3-493E-AA1F-FEC771875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A2691205-9CD3-493E-AA1F-FEC7718753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5762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500" dirty="0" smtClean="0"/>
              <a:t>Korelaty postaw wobec mowy nienawiści</a:t>
            </a:r>
            <a:endParaRPr lang="en-US" sz="3500" dirty="0"/>
          </a:p>
        </p:txBody>
      </p:sp>
      <p:pic>
        <p:nvPicPr>
          <p:cNvPr id="43010" name="Wykres 1073742015"/>
          <p:cNvPicPr>
            <a:picLocks noChangeArrowheads="1"/>
          </p:cNvPicPr>
          <p:nvPr/>
        </p:nvPicPr>
        <p:blipFill>
          <a:blip r:embed="rId2"/>
          <a:srcRect r="-56" b="-56"/>
          <a:stretch>
            <a:fillRect/>
          </a:stretch>
        </p:blipFill>
        <p:spPr bwMode="auto">
          <a:xfrm>
            <a:off x="971550" y="2060575"/>
            <a:ext cx="6913563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ytuł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936625"/>
          </a:xfrm>
        </p:spPr>
        <p:txBody>
          <a:bodyPr/>
          <a:lstStyle/>
          <a:p>
            <a:r>
              <a:rPr lang="pl-PL" sz="3500" smtClean="0"/>
              <a:t>Dopuszczalność mowy nienawiści </a:t>
            </a:r>
            <a:br>
              <a:rPr lang="pl-PL" sz="3500" smtClean="0"/>
            </a:br>
            <a:r>
              <a:rPr lang="pl-PL" sz="3500" smtClean="0"/>
              <a:t>wobec muzułmanów: Przykłady</a:t>
            </a:r>
            <a:endParaRPr lang="en-US" sz="35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36825"/>
            <a:ext cx="8229600" cy="27638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l-PL" sz="2500" smtClean="0"/>
              <a:t>1. Muzułmanie to podłe tchórze mordują tylko kobiety, dzieci i niewinnych ludzi</a:t>
            </a:r>
          </a:p>
          <a:p>
            <a:pPr>
              <a:buFont typeface="Arial" charset="0"/>
              <a:buNone/>
            </a:pPr>
            <a:r>
              <a:rPr lang="pl-PL" sz="2500" smtClean="0"/>
              <a:t>2. Każdy muzułmanin ma nierówno pod deklem nie ma wyjątków.</a:t>
            </a:r>
          </a:p>
          <a:p>
            <a:pPr>
              <a:buFont typeface="Arial" charset="0"/>
              <a:buNone/>
            </a:pPr>
            <a:r>
              <a:rPr lang="pl-PL" sz="2500" smtClean="0"/>
              <a:t>3. Ataki kwasem to stara forma załatwiania porachunków między muzułmanami.</a:t>
            </a:r>
          </a:p>
          <a:p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ytuł 2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r>
              <a:rPr lang="pl-PL" sz="3500" smtClean="0"/>
              <a:t>Mowa nienawiści wobec muzułmanów: Dozwolić czy zakazać?</a:t>
            </a:r>
            <a:endParaRPr lang="en-US" sz="3500" smtClean="0"/>
          </a:p>
        </p:txBody>
      </p:sp>
      <p:pic>
        <p:nvPicPr>
          <p:cNvPr id="45058" name="Wykres 8"/>
          <p:cNvPicPr>
            <a:picLocks noChangeArrowheads="1"/>
          </p:cNvPicPr>
          <p:nvPr/>
        </p:nvPicPr>
        <p:blipFill>
          <a:blip r:embed="rId2"/>
          <a:srcRect b="-20"/>
          <a:stretch>
            <a:fillRect/>
          </a:stretch>
        </p:blipFill>
        <p:spPr bwMode="auto">
          <a:xfrm>
            <a:off x="1331913" y="2349500"/>
            <a:ext cx="6911975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935038"/>
          </a:xfrm>
        </p:spPr>
        <p:txBody>
          <a:bodyPr/>
          <a:lstStyle/>
          <a:p>
            <a:r>
              <a:rPr lang="pl-PL" sz="3500" smtClean="0"/>
              <a:t>Mowa nienawiści wobec muzułmanów </a:t>
            </a:r>
            <a:br>
              <a:rPr lang="pl-PL" sz="3500" smtClean="0"/>
            </a:br>
            <a:r>
              <a:rPr lang="pl-PL" sz="3500" smtClean="0"/>
              <a:t>w otoczeniu badanych</a:t>
            </a:r>
            <a:endParaRPr lang="en-US" sz="3500" smtClean="0"/>
          </a:p>
        </p:txBody>
      </p:sp>
      <p:pic>
        <p:nvPicPr>
          <p:cNvPr id="46082" name="Wykres 12"/>
          <p:cNvPicPr>
            <a:picLocks noChangeArrowheads="1"/>
          </p:cNvPicPr>
          <p:nvPr/>
        </p:nvPicPr>
        <p:blipFill>
          <a:blip r:embed="rId2"/>
          <a:srcRect r="-34" b="-72"/>
          <a:stretch>
            <a:fillRect/>
          </a:stretch>
        </p:blipFill>
        <p:spPr bwMode="auto">
          <a:xfrm>
            <a:off x="1547813" y="2060575"/>
            <a:ext cx="6192837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792163"/>
          </a:xfrm>
        </p:spPr>
        <p:txBody>
          <a:bodyPr/>
          <a:lstStyle/>
          <a:p>
            <a:r>
              <a:rPr lang="pl-PL" sz="3500" smtClean="0"/>
              <a:t>Korelaty postaw wobec mowy nienawiści</a:t>
            </a:r>
            <a:endParaRPr lang="en-US" sz="3500" smtClean="0"/>
          </a:p>
        </p:txBody>
      </p:sp>
      <p:pic>
        <p:nvPicPr>
          <p:cNvPr id="47106" name="Wykres 17"/>
          <p:cNvPicPr>
            <a:picLocks noChangeArrowheads="1"/>
          </p:cNvPicPr>
          <p:nvPr/>
        </p:nvPicPr>
        <p:blipFill>
          <a:blip r:embed="rId2"/>
          <a:srcRect r="-34" b="-20"/>
          <a:stretch>
            <a:fillRect/>
          </a:stretch>
        </p:blipFill>
        <p:spPr bwMode="auto">
          <a:xfrm>
            <a:off x="755650" y="1916113"/>
            <a:ext cx="7272338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576262"/>
          </a:xfrm>
        </p:spPr>
        <p:txBody>
          <a:bodyPr/>
          <a:lstStyle/>
          <a:p>
            <a:r>
              <a:rPr lang="pl-PL" sz="3500" smtClean="0"/>
              <a:t>Porównanie</a:t>
            </a:r>
            <a:endParaRPr lang="en-US" sz="3500" smtClean="0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48131" name="Wykres 1073742030"/>
          <p:cNvGraphicFramePr>
            <a:graphicFrameLocks/>
          </p:cNvGraphicFramePr>
          <p:nvPr/>
        </p:nvGraphicFramePr>
        <p:xfrm>
          <a:off x="633413" y="1649413"/>
          <a:ext cx="7877175" cy="4567237"/>
        </p:xfrm>
        <a:graphic>
          <a:graphicData uri="http://schemas.openxmlformats.org/presentationml/2006/ole">
            <p:oleObj spid="_x0000_s48131" r:id="rId3" imgW="7876715" imgH="4566300" progId="Excel.Chart.8">
              <p:embed/>
            </p:oleObj>
          </a:graphicData>
        </a:graphic>
      </p:graphicFrame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0" y="389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1008063"/>
          </a:xfrm>
        </p:spPr>
        <p:txBody>
          <a:bodyPr/>
          <a:lstStyle/>
          <a:p>
            <a:r>
              <a:rPr lang="pl-PL" sz="3500" smtClean="0"/>
              <a:t>Efekty mowy nienawiści </a:t>
            </a:r>
            <a:br>
              <a:rPr lang="pl-PL" sz="3500" smtClean="0"/>
            </a:br>
            <a:r>
              <a:rPr lang="pl-PL" sz="3500" smtClean="0"/>
              <a:t>Od desensytyzacji do dyskryminacji</a:t>
            </a:r>
            <a:endParaRPr lang="en-US" sz="3500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73224" y="1916832"/>
          <a:ext cx="7931224" cy="37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CEC871-D4E0-4986-844A-F46756B16C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93CEC871-D4E0-4986-844A-F46756B16C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D0D53B-96B9-4BD4-BB36-118E6EBE78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24D0D53B-96B9-4BD4-BB36-118E6EBE78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E4FD92-DA5F-4008-8FB1-F0882DDBA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A4E4FD92-DA5F-4008-8FB1-F0882DDBA6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1AE7DF-32F3-4C54-8527-CE30E7265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graphicEl>
                                              <a:dgm id="{B71AE7DF-32F3-4C54-8527-CE30E7265C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B34423-5D5A-4953-BF8F-679B07C372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D6B34423-5D5A-4953-BF8F-679B07C372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FE869D-F7B8-4596-807B-67A9922AE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0EFE869D-F7B8-4596-807B-67A9922AE1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2264DC-3342-4485-96EB-B994AB2A4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5F2264DC-3342-4485-96EB-B994AB2A4E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647700"/>
          </a:xfrm>
        </p:spPr>
        <p:txBody>
          <a:bodyPr/>
          <a:lstStyle/>
          <a:p>
            <a:r>
              <a:rPr lang="pl-PL" sz="3500" smtClean="0"/>
              <a:t>Podsumowanie</a:t>
            </a:r>
            <a:endParaRPr lang="en-US" sz="35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92613"/>
          </a:xfrm>
        </p:spPr>
        <p:txBody>
          <a:bodyPr/>
          <a:lstStyle/>
          <a:p>
            <a:r>
              <a:rPr lang="pl-PL" sz="2500" smtClean="0"/>
              <a:t>Wyższa akceptacja mowy nienawiści wobec osób LGBT, Romów, Żydów i muzułmanów. Brak akceptacji dla mowy nienawiści wobec osób czarnoskórych i Ukraińców</a:t>
            </a:r>
          </a:p>
          <a:p>
            <a:r>
              <a:rPr lang="pl-PL" sz="2500" smtClean="0"/>
              <a:t>U młodzieży akceptacja mowy nienawiści silniej powiązana z prawicowymi poglądami i światopoglądem hierarchicznym</a:t>
            </a:r>
          </a:p>
          <a:p>
            <a:r>
              <a:rPr lang="pl-PL" sz="2500" smtClean="0"/>
              <a:t>Bardzo częsty kontakt z mową nienawiści w otoczeniu i Internecie – szczególnie wśród młodzieży</a:t>
            </a:r>
          </a:p>
          <a:p>
            <a:r>
              <a:rPr lang="pl-PL" sz="2500" smtClean="0"/>
              <a:t>Kontakt z mową nienawiści desensytyzuje i zmienia stosunek do mniejszości</a:t>
            </a: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863600"/>
          </a:xfrm>
        </p:spPr>
        <p:txBody>
          <a:bodyPr/>
          <a:lstStyle/>
          <a:p>
            <a:r>
              <a:rPr lang="pl-PL" sz="3500" smtClean="0"/>
              <a:t>Struktura badania</a:t>
            </a:r>
            <a:endParaRPr lang="en-US" sz="3500" smtClean="0"/>
          </a:p>
        </p:txBody>
      </p:sp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525962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pl-PL" sz="2500" smtClean="0"/>
              <a:t>Selekcja przykładów mowy nienawiści</a:t>
            </a:r>
          </a:p>
          <a:p>
            <a:pPr marL="914400" lvl="1" indent="-514350"/>
            <a:r>
              <a:rPr lang="pl-PL" sz="2500" smtClean="0"/>
              <a:t>30 stwierdzeń nienawistnych wobec każdej z wybranych mniejszości </a:t>
            </a:r>
          </a:p>
          <a:p>
            <a:pPr marL="914400" lvl="1" indent="-514350"/>
            <a:r>
              <a:rPr lang="pl-PL" sz="2500" smtClean="0"/>
              <a:t>Stwierdzenia wybrane z polskiego Internetu: baza z „Raportu Mniejszości” fundacji Wiedza Lokalna</a:t>
            </a:r>
          </a:p>
          <a:p>
            <a:pPr marL="914400" lvl="1" indent="-514350"/>
            <a:r>
              <a:rPr lang="pl-PL" sz="2500" smtClean="0"/>
              <a:t>2 dodatkowe nienawistne wypowiedzi osób publicznych wobec każdej mniejszości (celebrytów, polityków, profesorów, znanych osobistości)</a:t>
            </a:r>
          </a:p>
          <a:p>
            <a:pPr marL="914400" lvl="1" indent="-514350"/>
            <a:r>
              <a:rPr lang="pl-PL" sz="2500" smtClean="0"/>
              <a:t>Wypowiedzi o różnym nasyceniu mową nienawiści: typowa mowa nienawiści i „racjonalizująca”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792163"/>
          </a:xfrm>
        </p:spPr>
        <p:txBody>
          <a:bodyPr/>
          <a:lstStyle/>
          <a:p>
            <a:r>
              <a:rPr lang="pl-PL" sz="3500" smtClean="0"/>
              <a:t>Struktura badania</a:t>
            </a:r>
            <a:endParaRPr lang="en-US" sz="3500" smtClean="0"/>
          </a:p>
        </p:txBody>
      </p:sp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marL="514350" indent="-514350">
              <a:buFont typeface="Arial" charset="0"/>
              <a:buNone/>
            </a:pPr>
            <a:r>
              <a:rPr lang="pl-PL" sz="2500" smtClean="0"/>
              <a:t>2. Ocena przykładów mowy nienawiści przez przedstawicieli mniejszości</a:t>
            </a:r>
          </a:p>
          <a:p>
            <a:pPr marL="914400" lvl="1" indent="-514350"/>
            <a:r>
              <a:rPr lang="pl-PL" sz="2500" smtClean="0"/>
              <a:t>276 osób należących do różnych grup mniejszościowych</a:t>
            </a:r>
          </a:p>
          <a:p>
            <a:pPr marL="914400" lvl="1" indent="-514350"/>
            <a:r>
              <a:rPr lang="pl-PL" sz="2500" smtClean="0"/>
              <a:t>Najliczniej reprezentowane: LGBTQ i osoby pochodzenia żydowskiego</a:t>
            </a:r>
          </a:p>
          <a:p>
            <a:pPr marL="914400" lvl="1" indent="-514350"/>
            <a:r>
              <a:rPr lang="pl-PL" sz="2500" smtClean="0"/>
              <a:t>Metoda CAWI</a:t>
            </a:r>
          </a:p>
          <a:p>
            <a:pPr marL="914400" lvl="1" indent="-514350"/>
            <a:r>
              <a:rPr lang="pl-PL" sz="2500" smtClean="0"/>
              <a:t>Na tej podstawie wybór zbalansowanej listy przykładów mowy nienawiści o podobnym poziomie nasycenia nienawiścią.</a:t>
            </a: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Wykres 1073742012"/>
          <p:cNvPicPr>
            <a:picLocks noChangeArrowheads="1"/>
          </p:cNvPicPr>
          <p:nvPr/>
        </p:nvPicPr>
        <p:blipFill>
          <a:blip r:embed="rId2"/>
          <a:srcRect l="-211" t="-10175" b="-539"/>
          <a:stretch>
            <a:fillRect/>
          </a:stretch>
        </p:blipFill>
        <p:spPr bwMode="auto">
          <a:xfrm>
            <a:off x="1042988" y="1484313"/>
            <a:ext cx="67691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719138"/>
          </a:xfrm>
        </p:spPr>
        <p:txBody>
          <a:bodyPr/>
          <a:lstStyle/>
          <a:p>
            <a:r>
              <a:rPr lang="pl-PL" sz="3500" smtClean="0"/>
              <a:t>Struktura badania</a:t>
            </a:r>
            <a:endParaRPr lang="en-US" sz="3500" smtClean="0"/>
          </a:p>
        </p:txBody>
      </p:sp>
      <p:sp>
        <p:nvSpPr>
          <p:cNvPr id="19458" name="Symbol zastępczy zawartości 2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3816350"/>
          </a:xfrm>
        </p:spPr>
        <p:txBody>
          <a:bodyPr/>
          <a:lstStyle/>
          <a:p>
            <a:pPr marL="514350" indent="-514350">
              <a:buFont typeface="Arial" charset="0"/>
              <a:buAutoNum type="arabicPeriod" startAt="3"/>
            </a:pPr>
            <a:r>
              <a:rPr lang="pl-PL" sz="2500" smtClean="0"/>
              <a:t>Analiza treściowa.</a:t>
            </a:r>
          </a:p>
          <a:p>
            <a:pPr marL="914400" lvl="1" indent="-514350"/>
            <a:r>
              <a:rPr lang="pl-PL" sz="2500" smtClean="0"/>
              <a:t>Sortowanie wypowiedzi przez sędziów kompetentnych</a:t>
            </a:r>
          </a:p>
          <a:p>
            <a:pPr marL="914400" lvl="1" indent="-514350"/>
            <a:r>
              <a:rPr lang="pl-PL" sz="2500" smtClean="0"/>
              <a:t>Sędziowie: 6 psycholożek i psychologów społecznych specjalizujących się w badaniu stereotypów</a:t>
            </a:r>
          </a:p>
          <a:p>
            <a:pPr marL="914400" lvl="1" indent="-514350"/>
            <a:r>
              <a:rPr lang="pl-PL" sz="2500" smtClean="0"/>
              <a:t>Szeregowanie 180 wypowiedzi w dowolną liczbę kategorii</a:t>
            </a:r>
          </a:p>
          <a:p>
            <a:pPr marL="914400" lvl="1" indent="-514350"/>
            <a:r>
              <a:rPr lang="pl-PL" sz="2500" smtClean="0"/>
              <a:t>Ilościowe uspójnienie kategorii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Wykres 1"/>
          <p:cNvPicPr>
            <a:picLocks noChangeArrowheads="1"/>
          </p:cNvPicPr>
          <p:nvPr/>
        </p:nvPicPr>
        <p:blipFill>
          <a:blip r:embed="rId2"/>
          <a:srcRect r="-34" b="-31"/>
          <a:stretch>
            <a:fillRect/>
          </a:stretch>
        </p:blipFill>
        <p:spPr bwMode="auto">
          <a:xfrm>
            <a:off x="971550" y="1125538"/>
            <a:ext cx="7129463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792162"/>
          </a:xfrm>
        </p:spPr>
        <p:txBody>
          <a:bodyPr/>
          <a:lstStyle/>
          <a:p>
            <a:r>
              <a:rPr lang="pl-PL" sz="3500" smtClean="0"/>
              <a:t>Struktura badania</a:t>
            </a:r>
            <a:endParaRPr lang="en-US" sz="3500" smtClean="0"/>
          </a:p>
        </p:txBody>
      </p:sp>
      <p:sp>
        <p:nvSpPr>
          <p:cNvPr id="2150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525962"/>
          </a:xfrm>
        </p:spPr>
        <p:txBody>
          <a:bodyPr/>
          <a:lstStyle/>
          <a:p>
            <a:pPr marL="514350" indent="-514350">
              <a:buFont typeface="Arial" charset="0"/>
              <a:buAutoNum type="arabicPeriod" startAt="4"/>
            </a:pPr>
            <a:r>
              <a:rPr lang="pl-PL" sz="2500" smtClean="0"/>
              <a:t>Badanie właściwe</a:t>
            </a:r>
          </a:p>
          <a:p>
            <a:pPr marL="914400" lvl="1" indent="-514350"/>
            <a:r>
              <a:rPr lang="pl-PL" sz="2500" smtClean="0"/>
              <a:t>Sondaż na reprezentatywnej losowej próbie dorosłych Polaków (</a:t>
            </a:r>
            <a:r>
              <a:rPr lang="pl-PL" sz="2500" i="1" smtClean="0"/>
              <a:t>N</a:t>
            </a:r>
            <a:r>
              <a:rPr lang="pl-PL" sz="2500" smtClean="0"/>
              <a:t> = 1007)</a:t>
            </a:r>
          </a:p>
          <a:p>
            <a:pPr marL="914400" lvl="1" indent="-514350"/>
            <a:r>
              <a:rPr lang="pl-PL" sz="2500" smtClean="0"/>
              <a:t>Sondaż na reprezentatywnej losowej próbie młodzieży w wieku 16-18 lat (</a:t>
            </a:r>
            <a:r>
              <a:rPr lang="pl-PL" sz="2500" i="1" smtClean="0"/>
              <a:t>N</a:t>
            </a:r>
            <a:r>
              <a:rPr lang="pl-PL" sz="2500" smtClean="0"/>
              <a:t> = 653)</a:t>
            </a:r>
          </a:p>
          <a:p>
            <a:pPr marL="914400" lvl="1" indent="-514350"/>
            <a:r>
              <a:rPr lang="pl-PL" sz="2500" smtClean="0"/>
              <a:t>Pomiar ocen podanych przykładów mowy nienawiści (dopuszczalne-zakazane)</a:t>
            </a:r>
          </a:p>
          <a:p>
            <a:pPr marL="914400" lvl="1" indent="-514350"/>
            <a:r>
              <a:rPr lang="pl-PL" sz="2500" smtClean="0"/>
              <a:t>Pomiar zmiennych psychologicznych, społecznych i demograficznych wyjaśniających postawy</a:t>
            </a:r>
          </a:p>
          <a:p>
            <a:pPr marL="914400" lvl="1" indent="-514350"/>
            <a:r>
              <a:rPr lang="pl-PL" sz="2500" smtClean="0"/>
              <a:t>Pomiar obecności mowy nienawiści w otoczeniu</a:t>
            </a:r>
          </a:p>
          <a:p>
            <a:pPr marL="914400" lvl="1" indent="-514350"/>
            <a:endParaRPr lang="pl-PL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769</Words>
  <Application>Microsoft Office PowerPoint</Application>
  <PresentationFormat>On-screen Show (4:3)</PresentationFormat>
  <Paragraphs>83</Paragraphs>
  <Slides>37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2</vt:i4>
      </vt:variant>
      <vt:variant>
        <vt:lpstr>Szablon projektu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41" baseType="lpstr">
      <vt:lpstr>Calibri</vt:lpstr>
      <vt:lpstr>Arial</vt:lpstr>
      <vt:lpstr>Motyw pakietu Office</vt:lpstr>
      <vt:lpstr>Wykres programu Microsoft Excel</vt:lpstr>
      <vt:lpstr>Stosunek do mowy nienawiści w Polsce</vt:lpstr>
      <vt:lpstr>Cele badania</vt:lpstr>
      <vt:lpstr>Struktura badania</vt:lpstr>
      <vt:lpstr>Struktura badania</vt:lpstr>
      <vt:lpstr>Struktura badania</vt:lpstr>
      <vt:lpstr>Slajd 6</vt:lpstr>
      <vt:lpstr>Struktura badania</vt:lpstr>
      <vt:lpstr>Slajd 8</vt:lpstr>
      <vt:lpstr>Struktura badania</vt:lpstr>
      <vt:lpstr>WYNIKI BADAŃ</vt:lpstr>
      <vt:lpstr>Dopuszczalność mowy nienawiści wobec Żydów: Przykłady</vt:lpstr>
      <vt:lpstr>Mowa nienawiści wobec Żydów:  Dozwolić czy zakazać?</vt:lpstr>
      <vt:lpstr>Mowa nienawiści wobec Żydów  w otoczeniu badanych</vt:lpstr>
      <vt:lpstr>Korelaty postaw wobec mowy nienawiści</vt:lpstr>
      <vt:lpstr>Dopuszczalność mowy nienawiści  wobec Ukraińców: Przykłady</vt:lpstr>
      <vt:lpstr>Mowa nienawiści wobec Ukraińców: Dozwolić czy zakazać?</vt:lpstr>
      <vt:lpstr>Mowa nienawiści wobec Ukraińców  w otoczeniu badanych</vt:lpstr>
      <vt:lpstr>Korelaty postaw wobec mowy nienawiści</vt:lpstr>
      <vt:lpstr>Dopuszczalność mowy nienawiści  wobec Romów: Przykłady</vt:lpstr>
      <vt:lpstr>Mowa nienawiści wobec Romów:  Dozwolić czy zakazać?</vt:lpstr>
      <vt:lpstr>Mowa nienawiści wobec Romów  w otoczeniu badanych</vt:lpstr>
      <vt:lpstr>Korelaty postaw wobec mowy nienawiści</vt:lpstr>
      <vt:lpstr>Dopuszczalność mowy nienawiści  wobec osób czarnoskórych: Przykłady</vt:lpstr>
      <vt:lpstr>Mowa nienawiści wobec osób czarnoskórych: Dozwolić czy zakazać?</vt:lpstr>
      <vt:lpstr>Mowa nienawiści wobec osób czarnoskórych w otoczeniu badanych</vt:lpstr>
      <vt:lpstr>Korelaty postaw wobec mowy nienawiści</vt:lpstr>
      <vt:lpstr>Dopuszczalność mowy nienawiści  wobec osób LGBT: Przykłady</vt:lpstr>
      <vt:lpstr>Mowa nienawiści wobec osób LGBT: Dozwolić czy zakazać?</vt:lpstr>
      <vt:lpstr>Mowa nienawiści wobec osób LGBT  w otoczeniu badanych</vt:lpstr>
      <vt:lpstr>Korelaty postaw wobec mowy nienawiści</vt:lpstr>
      <vt:lpstr>Dopuszczalność mowy nienawiści  wobec muzułmanów: Przykłady</vt:lpstr>
      <vt:lpstr>Mowa nienawiści wobec muzułmanów: Dozwolić czy zakazać?</vt:lpstr>
      <vt:lpstr>Mowa nienawiści wobec muzułmanów  w otoczeniu badanych</vt:lpstr>
      <vt:lpstr>Korelaty postaw wobec mowy nienawiści</vt:lpstr>
      <vt:lpstr>Porównanie</vt:lpstr>
      <vt:lpstr>Efekty mowy nienawiści  Od desensytyzacji do dyskryminacji</vt:lpstr>
      <vt:lpstr>Podsumowanie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Stosunek do mowy nienawiści w Polsce</dc:title>
  <dc:creator>Michal</dc:creator>
  <cp:lastModifiedBy>Justyna</cp:lastModifiedBy>
  <cp:revision>51</cp:revision>
  <dcterms:created xsi:type="dcterms:W3CDTF">2014-06-04T10:13:49Z</dcterms:created>
  <dcterms:modified xsi:type="dcterms:W3CDTF">2014-06-12T07:49:07Z</dcterms:modified>
</cp:coreProperties>
</file>