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charts/chart19.xml" ContentType="application/vnd.openxmlformats-officedocument.drawingml.char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charts/chart13.xml" ContentType="application/vnd.openxmlformats-officedocument.drawingml.chart+xml"/>
  <Override PartName="/ppt/charts/chart15.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7.xml" ContentType="application/vnd.openxmlformats-officedocument.drawingml.chart+xml"/>
  <Override PartName="/ppt/charts/chart20.xml" ContentType="application/vnd.openxmlformats-officedocument.drawingml.chart+xml"/>
  <Override PartName="/ppt/diagrams/layout1.xml" ContentType="application/vnd.openxmlformats-officedocument.drawingml.diagramLayout+xml"/>
  <Override PartName="/ppt/charts/chart3.xml" ContentType="application/vnd.openxmlformats-officedocument.drawingml.chart+xml"/>
  <Override PartName="/ppt/charts/chart5.xml" ContentType="application/vnd.openxmlformats-officedocument.drawingml.char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charts/chart18.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charts/chart16.xml" ContentType="application/vnd.openxmlformats-officedocument.drawingml.char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Override PartName="/ppt/diagrams/layout2.xml" ContentType="application/vnd.openxmlformats-officedocument.drawingml.diagramLayout+xml"/>
  <Override PartName="/ppt/charts/chart4.xml" ContentType="application/vnd.openxmlformats-officedocument.drawingml.chart+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8"/>
  </p:handoutMasterIdLst>
  <p:sldIdLst>
    <p:sldId id="256" r:id="rId2"/>
    <p:sldId id="257" r:id="rId3"/>
    <p:sldId id="262" r:id="rId4"/>
    <p:sldId id="258" r:id="rId5"/>
    <p:sldId id="259" r:id="rId6"/>
    <p:sldId id="260" r:id="rId7"/>
    <p:sldId id="263" r:id="rId8"/>
    <p:sldId id="265" r:id="rId9"/>
    <p:sldId id="264" r:id="rId10"/>
    <p:sldId id="297" r:id="rId11"/>
    <p:sldId id="261" r:id="rId12"/>
    <p:sldId id="266" r:id="rId13"/>
    <p:sldId id="268" r:id="rId14"/>
    <p:sldId id="269" r:id="rId15"/>
    <p:sldId id="291" r:id="rId16"/>
    <p:sldId id="270" r:id="rId17"/>
    <p:sldId id="271" r:id="rId18"/>
    <p:sldId id="287" r:id="rId19"/>
    <p:sldId id="292" r:id="rId20"/>
    <p:sldId id="273" r:id="rId21"/>
    <p:sldId id="274" r:id="rId22"/>
    <p:sldId id="275" r:id="rId23"/>
    <p:sldId id="293" r:id="rId24"/>
    <p:sldId id="276" r:id="rId25"/>
    <p:sldId id="277" r:id="rId26"/>
    <p:sldId id="278" r:id="rId27"/>
    <p:sldId id="294" r:id="rId28"/>
    <p:sldId id="279" r:id="rId29"/>
    <p:sldId id="280" r:id="rId30"/>
    <p:sldId id="281" r:id="rId31"/>
    <p:sldId id="295" r:id="rId32"/>
    <p:sldId id="282" r:id="rId33"/>
    <p:sldId id="283" r:id="rId34"/>
    <p:sldId id="288" r:id="rId35"/>
    <p:sldId id="290" r:id="rId36"/>
    <p:sldId id="296" r:id="rId37"/>
  </p:sldIdLst>
  <p:sldSz cx="9144000" cy="5143500" type="screen16x9"/>
  <p:notesSz cx="6669088"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7" d="100"/>
          <a:sy n="147" d="100"/>
        </p:scale>
        <p:origin x="-594" y="-96"/>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file:///C:\Users\kdumanska\AppData\Local\Temp\wykresy.eng.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kdumanska\AppData\Local\Temp\wykresy.eng.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kdumanska\AppData\Local\Temp\wykresy.eng.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kdumanska\AppData\Local\Temp\wykresy.eng.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kdumanska\AppData\Local\Temp\wykresy.eng.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kdumanska\AppData\Local\Temp\wykresy.eng.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kdumanska\AppData\Local\Temp\wykresy.eng.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kdumanska\AppData\Local\Temp\wykresy.eng.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kdumanska\AppData\Local\Temp\wykresy.eng.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kdumanska\AppData\Local\Temp\wykresy.eng.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kdumanska\AppData\Local\Temp\wykresy.eng.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kdumanska\AppData\Local\Temp\wykresy.eng.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Users\kdumanska\AppData\Local\Temp\wykresy.eng.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kdumanska\AppData\Local\Temp\wykresy.eng.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kdumanska\AppData\Local\Temp\wykresy.eng.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kdumanska\AppData\Local\Temp\wykresy.eng.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kdumanska\AppData\Local\Temp\wykresy.eng.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kdumanska\AppData\Local\Temp\wykresy.eng.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kdumanska\AppData\Local\Temp\wykresy.eng.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kdumanska\AppData\Local\Temp\wykresy.eng.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pl-PL"/>
  <c:chart>
    <c:title>
      <c:tx>
        <c:rich>
          <a:bodyPr rot="0"/>
          <a:lstStyle/>
          <a:p>
            <a:pPr lvl="0"/>
            <a:endParaRPr lang="pl-PL"/>
          </a:p>
        </c:rich>
      </c:tx>
      <c:layout/>
      <c:overlay val="1"/>
    </c:title>
    <c:plotArea>
      <c:layout>
        <c:manualLayout>
          <c:layoutTarget val="inner"/>
          <c:xMode val="edge"/>
          <c:yMode val="edge"/>
          <c:x val="0.16623900000000016"/>
          <c:y val="0.126667"/>
          <c:w val="0.83376099999999997"/>
          <c:h val="0.80916699999999919"/>
        </c:manualLayout>
      </c:layout>
      <c:barChart>
        <c:barDir val="col"/>
        <c:grouping val="clustered"/>
        <c:ser>
          <c:idx val="0"/>
          <c:order val="0"/>
          <c:tx>
            <c:strRef>
              <c:f>'W. 4a - Tabela 2'!$B$2</c:f>
              <c:strCache>
                <c:ptCount val="1"/>
                <c:pt idx="0">
                  <c:v>typical hate speech</c:v>
                </c:pt>
              </c:strCache>
            </c:strRef>
          </c:tx>
          <c:spPr>
            <a:solidFill>
              <a:srgbClr val="F61CBD"/>
            </a:solidFill>
            <a:ln w="12700" cap="flat">
              <a:noFill/>
              <a:miter lim="400000"/>
            </a:ln>
            <a:effectLst/>
          </c:spPr>
          <c:dLbls>
            <c:numFmt formatCode="#,##0.0" sourceLinked="0"/>
            <c:dLblPos val="inEnd"/>
            <c:showVal val="1"/>
          </c:dLbls>
          <c:cat>
            <c:strRef>
              <c:f>'W. 4a - Tabela 2'!$A$3:$A$8</c:f>
              <c:strCache>
                <c:ptCount val="6"/>
                <c:pt idx="0">
                  <c:v>Jews</c:v>
                </c:pt>
                <c:pt idx="1">
                  <c:v>Ukrainians</c:v>
                </c:pt>
                <c:pt idx="2">
                  <c:v>Romani people</c:v>
                </c:pt>
                <c:pt idx="3">
                  <c:v>Black people</c:v>
                </c:pt>
                <c:pt idx="4">
                  <c:v>Sexual minorities</c:v>
                </c:pt>
                <c:pt idx="5">
                  <c:v>Muslims</c:v>
                </c:pt>
              </c:strCache>
            </c:strRef>
          </c:cat>
          <c:val>
            <c:numRef>
              <c:f>'W. 4a - Tabela 2'!$B$3:$B$8</c:f>
              <c:numCache>
                <c:formatCode>0.00</c:formatCode>
                <c:ptCount val="6"/>
                <c:pt idx="0">
                  <c:v>9.43333333333333</c:v>
                </c:pt>
                <c:pt idx="1">
                  <c:v>9.3076923076923102</c:v>
                </c:pt>
                <c:pt idx="2">
                  <c:v>8.1999999999999993</c:v>
                </c:pt>
                <c:pt idx="3">
                  <c:v>9.8333333333333304</c:v>
                </c:pt>
                <c:pt idx="4">
                  <c:v>9.6393442622950793</c:v>
                </c:pt>
                <c:pt idx="5">
                  <c:v>7.5</c:v>
                </c:pt>
              </c:numCache>
            </c:numRef>
          </c:val>
        </c:ser>
        <c:ser>
          <c:idx val="1"/>
          <c:order val="1"/>
          <c:tx>
            <c:strRef>
              <c:f>'W. 4a - Tabela 2'!$C$2</c:f>
              <c:strCache>
                <c:ptCount val="1"/>
                <c:pt idx="0">
                  <c:v>rationalizing hate speech</c:v>
                </c:pt>
              </c:strCache>
            </c:strRef>
          </c:tx>
          <c:spPr>
            <a:solidFill>
              <a:schemeClr val="bg1">
                <a:lumMod val="75000"/>
              </a:schemeClr>
            </a:solidFill>
            <a:ln w="12700" cap="flat">
              <a:noFill/>
              <a:miter lim="400000"/>
            </a:ln>
            <a:effectLst/>
          </c:spPr>
          <c:dLbls>
            <c:numFmt formatCode="#,##0.0" sourceLinked="0"/>
            <c:dLblPos val="inEnd"/>
            <c:showVal val="1"/>
          </c:dLbls>
          <c:cat>
            <c:strRef>
              <c:f>'W. 4a - Tabela 2'!$A$3:$A$8</c:f>
              <c:strCache>
                <c:ptCount val="6"/>
                <c:pt idx="0">
                  <c:v>Jews</c:v>
                </c:pt>
                <c:pt idx="1">
                  <c:v>Ukrainians</c:v>
                </c:pt>
                <c:pt idx="2">
                  <c:v>Romani people</c:v>
                </c:pt>
                <c:pt idx="3">
                  <c:v>Black people</c:v>
                </c:pt>
                <c:pt idx="4">
                  <c:v>Sexual minorities</c:v>
                </c:pt>
                <c:pt idx="5">
                  <c:v>Muslims</c:v>
                </c:pt>
              </c:strCache>
            </c:strRef>
          </c:cat>
          <c:val>
            <c:numRef>
              <c:f>'W. 4a - Tabela 2'!$C$3:$C$8</c:f>
              <c:numCache>
                <c:formatCode>0.00</c:formatCode>
                <c:ptCount val="6"/>
                <c:pt idx="0">
                  <c:v>9.2916666666666696</c:v>
                </c:pt>
                <c:pt idx="1">
                  <c:v>8.3076923076923102</c:v>
                </c:pt>
                <c:pt idx="2">
                  <c:v>8.1999999999999993</c:v>
                </c:pt>
                <c:pt idx="3">
                  <c:v>8.1666666666666696</c:v>
                </c:pt>
                <c:pt idx="4">
                  <c:v>8.5573770491803298</c:v>
                </c:pt>
                <c:pt idx="5">
                  <c:v>7.75</c:v>
                </c:pt>
              </c:numCache>
            </c:numRef>
          </c:val>
        </c:ser>
        <c:gapWidth val="40"/>
        <c:overlap val="-10"/>
        <c:axId val="94635520"/>
        <c:axId val="125100800"/>
      </c:barChart>
      <c:catAx>
        <c:axId val="94635520"/>
        <c:scaling>
          <c:orientation val="minMax"/>
        </c:scaling>
        <c:axPos val="b"/>
        <c:numFmt formatCode="#,##0.000" sourceLinked="1"/>
        <c:majorTickMark val="none"/>
        <c:tickLblPos val="low"/>
        <c:spPr>
          <a:ln w="12700" cap="flat">
            <a:solidFill>
              <a:srgbClr val="000000"/>
            </a:solidFill>
            <a:prstDash val="solid"/>
            <a:miter lim="400000"/>
          </a:ln>
        </c:spPr>
        <c:txPr>
          <a:bodyPr rot="0"/>
          <a:lstStyle/>
          <a:p>
            <a:pPr lvl="0">
              <a:defRPr sz="1000" b="0" i="0" u="none" strike="noStrike">
                <a:solidFill>
                  <a:srgbClr val="000000"/>
                </a:solidFill>
                <a:effectLst/>
                <a:latin typeface="Helvetica"/>
              </a:defRPr>
            </a:pPr>
            <a:endParaRPr lang="pl-PL"/>
          </a:p>
        </c:txPr>
        <c:crossAx val="125100800"/>
        <c:crosses val="autoZero"/>
        <c:auto val="1"/>
        <c:lblAlgn val="ctr"/>
        <c:lblOffset val="100"/>
        <c:noMultiLvlLbl val="1"/>
      </c:catAx>
      <c:valAx>
        <c:axId val="125100800"/>
        <c:scaling>
          <c:orientation val="minMax"/>
          <c:max val="10"/>
          <c:min val="1"/>
        </c:scaling>
        <c:axPos val="l"/>
        <c:majorGridlines>
          <c:spPr>
            <a:ln w="3175" cap="flat">
              <a:solidFill>
                <a:srgbClr val="B8B8B8"/>
              </a:solidFill>
              <a:prstDash val="solid"/>
              <a:miter lim="400000"/>
            </a:ln>
          </c:spPr>
        </c:majorGridlines>
        <c:numFmt formatCode="0" sourceLinked="0"/>
        <c:majorTickMark val="none"/>
        <c:tickLblPos val="nextTo"/>
        <c:spPr>
          <a:ln w="12700" cap="flat">
            <a:noFill/>
            <a:prstDash val="solid"/>
            <a:miter lim="400000"/>
          </a:ln>
        </c:spPr>
        <c:txPr>
          <a:bodyPr rot="0"/>
          <a:lstStyle/>
          <a:p>
            <a:pPr lvl="0">
              <a:defRPr sz="1000" b="0" i="0" u="none" strike="noStrike">
                <a:solidFill>
                  <a:srgbClr val="000000"/>
                </a:solidFill>
                <a:effectLst/>
                <a:latin typeface="Helvetica"/>
              </a:defRPr>
            </a:pPr>
            <a:endParaRPr lang="pl-PL"/>
          </a:p>
        </c:txPr>
        <c:crossAx val="94635520"/>
        <c:crosses val="autoZero"/>
        <c:crossBetween val="between"/>
        <c:majorUnit val="3"/>
        <c:minorUnit val="1.5"/>
      </c:valAx>
      <c:spPr>
        <a:noFill/>
        <a:ln w="12700" cap="flat">
          <a:noFill/>
          <a:miter lim="400000"/>
        </a:ln>
        <a:effectLst/>
      </c:spPr>
    </c:plotArea>
    <c:legend>
      <c:legendPos val="t"/>
      <c:layout>
        <c:manualLayout>
          <c:xMode val="edge"/>
          <c:yMode val="edge"/>
          <c:x val="0.15967400000000001"/>
          <c:y val="5.0000000000000053E-3"/>
          <c:w val="0.81093099999999996"/>
          <c:h val="5.2500000000000012E-2"/>
        </c:manualLayout>
      </c:layout>
      <c:overlay val="1"/>
      <c:spPr>
        <a:noFill/>
        <a:ln w="12700" cap="flat">
          <a:noFill/>
          <a:miter lim="400000"/>
        </a:ln>
        <a:effectLst/>
      </c:spPr>
      <c:txPr>
        <a:bodyPr/>
        <a:lstStyle/>
        <a:p>
          <a:pPr lvl="0">
            <a:defRPr sz="1000" b="0" i="0" u="none" strike="noStrike">
              <a:solidFill>
                <a:srgbClr val="000000"/>
              </a:solidFill>
              <a:effectLst/>
              <a:latin typeface="Helvetica"/>
            </a:defRPr>
          </a:pPr>
          <a:endParaRPr lang="pl-PL"/>
        </a:p>
      </c:txPr>
    </c:legend>
    <c:plotVisOnly val="1"/>
    <c:dispBlanksAs val="gap"/>
    <c:showDLblsOverMax val="1"/>
  </c:chart>
  <c:spPr>
    <a:noFill/>
    <a:ln>
      <a:noFill/>
    </a:ln>
    <a:effectLst/>
  </c:sp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pl-PL"/>
  <c:chart>
    <c:title>
      <c:tx>
        <c:rich>
          <a:bodyPr rot="0"/>
          <a:lstStyle/>
          <a:p>
            <a:pPr lvl="0"/>
            <a:endParaRPr lang="pl-PL"/>
          </a:p>
        </c:rich>
      </c:tx>
      <c:layout/>
      <c:overlay val="1"/>
    </c:title>
    <c:plotArea>
      <c:layout>
        <c:manualLayout>
          <c:layoutTarget val="inner"/>
          <c:xMode val="edge"/>
          <c:yMode val="edge"/>
          <c:x val="0.35409400000000002"/>
          <c:y val="4.3437600000000062E-2"/>
          <c:w val="0.55623100000000003"/>
          <c:h val="0.87375000000000091"/>
        </c:manualLayout>
      </c:layout>
      <c:barChart>
        <c:barDir val="bar"/>
        <c:grouping val="clustered"/>
        <c:ser>
          <c:idx val="0"/>
          <c:order val="0"/>
          <c:tx>
            <c:strRef>
              <c:f>'W. 28'!$A$4</c:f>
              <c:strCache>
                <c:ptCount val="1"/>
                <c:pt idx="0">
                  <c:v>Adults</c:v>
                </c:pt>
              </c:strCache>
            </c:strRef>
          </c:tx>
          <c:spPr>
            <a:solidFill>
              <a:srgbClr val="FFCCFF"/>
            </a:solidFill>
            <a:ln w="9525" cap="flat">
              <a:solidFill>
                <a:srgbClr val="000000"/>
              </a:solidFill>
              <a:prstDash val="solid"/>
              <a:bevel/>
            </a:ln>
            <a:effectLst/>
          </c:spPr>
          <c:dLbls>
            <c:numFmt formatCode="#,##0%" sourceLinked="0"/>
            <c:txPr>
              <a:bodyPr/>
              <a:lstStyle/>
              <a:p>
                <a:pPr lvl="0">
                  <a:defRPr sz="1000" b="0" i="0" u="none" strike="noStrike">
                    <a:solidFill>
                      <a:srgbClr val="000000"/>
                    </a:solidFill>
                    <a:effectLst/>
                    <a:latin typeface="Calibri"/>
                  </a:defRPr>
                </a:pPr>
                <a:endParaRPr lang="pl-PL"/>
              </a:p>
            </c:txPr>
            <c:dLblPos val="outEnd"/>
            <c:showVal val="1"/>
          </c:dLbls>
          <c:cat>
            <c:strRef>
              <c:f>('W. 28'!$B$3;'W. 28'!$C$3;'W. 28'!$D$3;'W. 28'!$E$3;'W. 28'!$F$3;'W. 28'!$G$3;'W. 28'!$H$3;'W. 28'!$I$3)</c:f>
              <c:strCache>
                <c:ptCount val="8"/>
                <c:pt idx="0">
                  <c:v>In other situations</c:v>
                </c:pt>
                <c:pt idx="1">
                  <c:v>When talking with friends</c:v>
                </c:pt>
                <c:pt idx="2">
                  <c:v>Demonstration (speaker)</c:v>
                </c:pt>
                <c:pt idx="3">
                  <c:v>Demonstration (participants)</c:v>
                </c:pt>
                <c:pt idx="4">
                  <c:v>Internet</c:v>
                </c:pt>
                <c:pt idx="5">
                  <c:v>Papers</c:v>
                </c:pt>
                <c:pt idx="6">
                  <c:v>Radio</c:v>
                </c:pt>
                <c:pt idx="7">
                  <c:v>TV</c:v>
                </c:pt>
              </c:strCache>
            </c:strRef>
          </c:cat>
          <c:val>
            <c:numRef>
              <c:f>'W. 28'!$B$4:$I$4</c:f>
              <c:numCache>
                <c:formatCode>0.000</c:formatCode>
                <c:ptCount val="8"/>
                <c:pt idx="0">
                  <c:v>7.8E-2</c:v>
                </c:pt>
                <c:pt idx="1">
                  <c:v>0.49299999999999999</c:v>
                </c:pt>
                <c:pt idx="2">
                  <c:v>6.0000000000000001E-3</c:v>
                </c:pt>
                <c:pt idx="3">
                  <c:v>1.9E-2</c:v>
                </c:pt>
                <c:pt idx="4">
                  <c:v>0.27200000000000002</c:v>
                </c:pt>
                <c:pt idx="5">
                  <c:v>9.2999999999999999E-2</c:v>
                </c:pt>
                <c:pt idx="6">
                  <c:v>6.2E-2</c:v>
                </c:pt>
                <c:pt idx="7" formatCode="0.00">
                  <c:v>0.22</c:v>
                </c:pt>
              </c:numCache>
            </c:numRef>
          </c:val>
        </c:ser>
        <c:ser>
          <c:idx val="1"/>
          <c:order val="1"/>
          <c:tx>
            <c:strRef>
              <c:f>'W. 28'!$A$5</c:f>
              <c:strCache>
                <c:ptCount val="1"/>
                <c:pt idx="0">
                  <c:v>Young people</c:v>
                </c:pt>
              </c:strCache>
            </c:strRef>
          </c:tx>
          <c:spPr>
            <a:solidFill>
              <a:srgbClr val="A6A6A6"/>
            </a:solidFill>
            <a:ln w="9525" cap="flat">
              <a:solidFill>
                <a:srgbClr val="000000"/>
              </a:solidFill>
              <a:prstDash val="solid"/>
              <a:bevel/>
            </a:ln>
            <a:effectLst/>
          </c:spPr>
          <c:dLbls>
            <c:numFmt formatCode="#,##0%" sourceLinked="0"/>
            <c:txPr>
              <a:bodyPr/>
              <a:lstStyle/>
              <a:p>
                <a:pPr lvl="0">
                  <a:defRPr sz="1000" b="0" i="0" u="none" strike="noStrike">
                    <a:solidFill>
                      <a:srgbClr val="000000"/>
                    </a:solidFill>
                    <a:effectLst/>
                    <a:latin typeface="Calibri"/>
                  </a:defRPr>
                </a:pPr>
                <a:endParaRPr lang="pl-PL"/>
              </a:p>
            </c:txPr>
            <c:dLblPos val="outEnd"/>
            <c:showVal val="1"/>
          </c:dLbls>
          <c:cat>
            <c:strRef>
              <c:f>('W. 28'!$B$3;'W. 28'!$C$3;'W. 28'!$D$3;'W. 28'!$E$3;'W. 28'!$F$3;'W. 28'!$G$3;'W. 28'!$H$3;'W. 28'!$I$3)</c:f>
              <c:strCache>
                <c:ptCount val="8"/>
                <c:pt idx="0">
                  <c:v>In other situations</c:v>
                </c:pt>
                <c:pt idx="1">
                  <c:v>When talking with friends</c:v>
                </c:pt>
                <c:pt idx="2">
                  <c:v>Demonstration (speaker)</c:v>
                </c:pt>
                <c:pt idx="3">
                  <c:v>Demonstration (participants)</c:v>
                </c:pt>
                <c:pt idx="4">
                  <c:v>Internet</c:v>
                </c:pt>
                <c:pt idx="5">
                  <c:v>Papers</c:v>
                </c:pt>
                <c:pt idx="6">
                  <c:v>Radio</c:v>
                </c:pt>
                <c:pt idx="7">
                  <c:v>TV</c:v>
                </c:pt>
              </c:strCache>
            </c:strRef>
          </c:cat>
          <c:val>
            <c:numRef>
              <c:f>'W. 28'!$B$5:$I$5</c:f>
              <c:numCache>
                <c:formatCode>0.000</c:formatCode>
                <c:ptCount val="8"/>
                <c:pt idx="0">
                  <c:v>3.5000000000000003E-2</c:v>
                </c:pt>
                <c:pt idx="1">
                  <c:v>0.60399999999999998</c:v>
                </c:pt>
                <c:pt idx="2">
                  <c:v>1.6E-2</c:v>
                </c:pt>
                <c:pt idx="3">
                  <c:v>2.8000000000000001E-2</c:v>
                </c:pt>
                <c:pt idx="4">
                  <c:v>0.66100000000000003</c:v>
                </c:pt>
                <c:pt idx="5" formatCode="0.00">
                  <c:v>0.05</c:v>
                </c:pt>
                <c:pt idx="6">
                  <c:v>3.5999999999999997E-2</c:v>
                </c:pt>
                <c:pt idx="7">
                  <c:v>0.122</c:v>
                </c:pt>
              </c:numCache>
            </c:numRef>
          </c:val>
        </c:ser>
        <c:gapWidth val="50"/>
        <c:axId val="88214912"/>
        <c:axId val="88221184"/>
      </c:barChart>
      <c:catAx>
        <c:axId val="88214912"/>
        <c:scaling>
          <c:orientation val="maxMin"/>
        </c:scaling>
        <c:axPos val="l"/>
        <c:numFmt formatCode="General" sourceLinked="1"/>
        <c:tickLblPos val="nextTo"/>
        <c:spPr>
          <a:ln w="12700" cap="flat">
            <a:solidFill>
              <a:srgbClr val="000000"/>
            </a:solidFill>
            <a:prstDash val="solid"/>
            <a:miter lim="400000"/>
          </a:ln>
        </c:spPr>
        <c:txPr>
          <a:bodyPr rot="0"/>
          <a:lstStyle/>
          <a:p>
            <a:pPr lvl="0">
              <a:defRPr sz="1000" b="0" i="0" u="none" strike="noStrike">
                <a:solidFill>
                  <a:srgbClr val="000000"/>
                </a:solidFill>
                <a:effectLst/>
                <a:latin typeface="Verdana"/>
              </a:defRPr>
            </a:pPr>
            <a:endParaRPr lang="pl-PL"/>
          </a:p>
        </c:txPr>
        <c:crossAx val="88221184"/>
        <c:crosses val="autoZero"/>
        <c:auto val="1"/>
        <c:lblAlgn val="ctr"/>
        <c:lblOffset val="100"/>
        <c:noMultiLvlLbl val="1"/>
      </c:catAx>
      <c:valAx>
        <c:axId val="88221184"/>
        <c:scaling>
          <c:orientation val="minMax"/>
        </c:scaling>
        <c:axPos val="t"/>
        <c:numFmt formatCode="0%" sourceLinked="0"/>
        <c:tickLblPos val="low"/>
        <c:spPr>
          <a:ln w="12700" cap="flat">
            <a:solidFill>
              <a:srgbClr val="000000"/>
            </a:solidFill>
            <a:prstDash val="solid"/>
            <a:miter lim="400000"/>
          </a:ln>
        </c:spPr>
        <c:txPr>
          <a:bodyPr rot="0"/>
          <a:lstStyle/>
          <a:p>
            <a:pPr lvl="0">
              <a:defRPr sz="1000" b="0" i="0" u="none" strike="noStrike">
                <a:solidFill>
                  <a:srgbClr val="000000"/>
                </a:solidFill>
                <a:effectLst/>
                <a:latin typeface="Calibri"/>
              </a:defRPr>
            </a:pPr>
            <a:endParaRPr lang="pl-PL"/>
          </a:p>
        </c:txPr>
        <c:crossAx val="88214912"/>
        <c:crosses val="autoZero"/>
        <c:crossBetween val="between"/>
        <c:majorUnit val="0.17500000000000004"/>
        <c:minorUnit val="8.7500000000000008E-2"/>
      </c:valAx>
      <c:spPr>
        <a:solidFill>
          <a:srgbClr val="FFFFFF"/>
        </a:solidFill>
        <a:ln w="12700" cap="flat">
          <a:noFill/>
          <a:miter lim="400000"/>
        </a:ln>
        <a:effectLst/>
      </c:spPr>
    </c:plotArea>
    <c:legend>
      <c:legendPos val="r"/>
      <c:layout>
        <c:manualLayout>
          <c:xMode val="edge"/>
          <c:yMode val="edge"/>
          <c:x val="0.66079407889086861"/>
          <c:y val="0.10962536083987229"/>
          <c:w val="0.3392060000000004"/>
          <c:h val="6.3835299999999998E-2"/>
        </c:manualLayout>
      </c:layout>
      <c:overlay val="1"/>
      <c:spPr>
        <a:noFill/>
        <a:ln w="12700" cap="flat">
          <a:noFill/>
          <a:miter lim="400000"/>
        </a:ln>
        <a:effectLst/>
      </c:spPr>
      <c:txPr>
        <a:bodyPr/>
        <a:lstStyle/>
        <a:p>
          <a:pPr lvl="0">
            <a:defRPr sz="1100" b="0" i="0" u="none" strike="noStrike">
              <a:solidFill>
                <a:srgbClr val="000000"/>
              </a:solidFill>
              <a:effectLst/>
              <a:latin typeface="Verdana"/>
            </a:defRPr>
          </a:pPr>
          <a:endParaRPr lang="pl-PL"/>
        </a:p>
      </c:txPr>
    </c:legend>
    <c:plotVisOnly val="1"/>
    <c:dispBlanksAs val="gap"/>
    <c:showDLblsOverMax val="1"/>
  </c:chart>
  <c:spPr>
    <a:solidFill>
      <a:srgbClr val="FFFFFF"/>
    </a:solidFill>
    <a:ln>
      <a:noFill/>
    </a:ln>
    <a:effectLst/>
  </c:sp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pl-PL"/>
  <c:chart>
    <c:title>
      <c:tx>
        <c:rich>
          <a:bodyPr rot="0"/>
          <a:lstStyle/>
          <a:p>
            <a:pPr lvl="0"/>
            <a:endParaRPr lang="pl-PL"/>
          </a:p>
        </c:rich>
      </c:tx>
      <c:layout/>
      <c:overlay val="1"/>
    </c:title>
    <c:plotArea>
      <c:layout>
        <c:manualLayout>
          <c:layoutTarget val="inner"/>
          <c:xMode val="edge"/>
          <c:yMode val="edge"/>
          <c:x val="0.38947200000000054"/>
          <c:y val="0.12549299999999999"/>
          <c:w val="0.5081559999999995"/>
          <c:h val="0.8032049999999995"/>
        </c:manualLayout>
      </c:layout>
      <c:barChart>
        <c:barDir val="bar"/>
        <c:grouping val="clustered"/>
        <c:ser>
          <c:idx val="0"/>
          <c:order val="0"/>
          <c:tx>
            <c:strRef>
              <c:f>'W. 30 - Tabela 2'!$A$4</c:f>
              <c:strCache>
                <c:ptCount val="1"/>
                <c:pt idx="0">
                  <c:v>Adults</c:v>
                </c:pt>
              </c:strCache>
            </c:strRef>
          </c:tx>
          <c:spPr>
            <a:solidFill>
              <a:srgbClr val="FF3399"/>
            </a:solidFill>
            <a:ln w="12700" cap="flat">
              <a:noFill/>
              <a:miter lim="400000"/>
            </a:ln>
            <a:effectLst/>
          </c:spPr>
          <c:cat>
            <c:strRef>
              <c:f>('W. 30 - Tabela 2'!$B$2;'W. 30 - Tabela 2'!$C$2;'W. 30 - Tabela 2'!$D$2;'W. 30 - Tabela 2'!$E$2;'W. 30 - Tabela 2'!$F$2;'W. 30 - Tabela 2'!$G$2;'W. 30 - Tabela 2'!$H$2;'W. 30 - Tabela 2'!$I$2;'W. 30 - Tabela 2'!$J$2;'W. 30 - Tabela 2'!$K$2)</c:f>
              <c:strCache>
                <c:ptCount val="10"/>
                <c:pt idx="0">
                  <c:v>Right-wing views</c:v>
                </c:pt>
                <c:pt idx="1">
                  <c:v>Support for censorship</c:v>
                </c:pt>
                <c:pt idx="2">
                  <c:v>Oriented towards social domination</c:v>
                </c:pt>
                <c:pt idx="3">
                  <c:v>Verbal aggression</c:v>
                </c:pt>
                <c:pt idx="4">
                  <c:v>Authoritarianism</c:v>
                </c:pt>
                <c:pt idx="5">
                  <c:v>Anti-Romani attitudes</c:v>
                </c:pt>
                <c:pt idx="6">
                  <c:v>Real danger</c:v>
                </c:pt>
                <c:pt idx="7">
                  <c:v>Symbolic danger</c:v>
                </c:pt>
                <c:pt idx="8">
                  <c:v>Stereotype - warmth</c:v>
                </c:pt>
                <c:pt idx="9">
                  <c:v>Stereotype - competences</c:v>
                </c:pt>
              </c:strCache>
            </c:strRef>
          </c:cat>
          <c:val>
            <c:numRef>
              <c:f>'W. 30 - Tabela 2'!$B$4:$K$4</c:f>
              <c:numCache>
                <c:formatCode>General</c:formatCode>
                <c:ptCount val="10"/>
                <c:pt idx="0">
                  <c:v>-4.8000000000000001E-2</c:v>
                </c:pt>
                <c:pt idx="1">
                  <c:v>0.122</c:v>
                </c:pt>
                <c:pt idx="2">
                  <c:v>-3.7999999999999999E-2</c:v>
                </c:pt>
                <c:pt idx="3">
                  <c:v>-8.0000000000000002E-3</c:v>
                </c:pt>
                <c:pt idx="4">
                  <c:v>0.104</c:v>
                </c:pt>
                <c:pt idx="5">
                  <c:v>-0.26800000000000002</c:v>
                </c:pt>
                <c:pt idx="6">
                  <c:v>-6.8000000000000005E-2</c:v>
                </c:pt>
                <c:pt idx="7">
                  <c:v>-7.9000000000000001E-2</c:v>
                </c:pt>
                <c:pt idx="8">
                  <c:v>8.5000000000000006E-2</c:v>
                </c:pt>
                <c:pt idx="9">
                  <c:v>0.02</c:v>
                </c:pt>
              </c:numCache>
            </c:numRef>
          </c:val>
        </c:ser>
        <c:ser>
          <c:idx val="1"/>
          <c:order val="1"/>
          <c:tx>
            <c:strRef>
              <c:f>'W. 30 - Tabela 2'!$A$5</c:f>
              <c:strCache>
                <c:ptCount val="1"/>
                <c:pt idx="0">
                  <c:v>Young people</c:v>
                </c:pt>
              </c:strCache>
            </c:strRef>
          </c:tx>
          <c:spPr>
            <a:solidFill>
              <a:srgbClr val="515151"/>
            </a:solidFill>
            <a:ln w="12700" cap="flat">
              <a:noFill/>
              <a:miter lim="400000"/>
            </a:ln>
            <a:effectLst/>
          </c:spPr>
          <c:cat>
            <c:strRef>
              <c:f>('W. 30 - Tabela 2'!$B$2;'W. 30 - Tabela 2'!$C$2;'W. 30 - Tabela 2'!$D$2;'W. 30 - Tabela 2'!$E$2;'W. 30 - Tabela 2'!$F$2;'W. 30 - Tabela 2'!$G$2;'W. 30 - Tabela 2'!$H$2;'W. 30 - Tabela 2'!$I$2;'W. 30 - Tabela 2'!$J$2;'W. 30 - Tabela 2'!$K$2)</c:f>
              <c:strCache>
                <c:ptCount val="10"/>
                <c:pt idx="0">
                  <c:v>Right-wing views</c:v>
                </c:pt>
                <c:pt idx="1">
                  <c:v>Support for censorship</c:v>
                </c:pt>
                <c:pt idx="2">
                  <c:v>Oriented towards social domination</c:v>
                </c:pt>
                <c:pt idx="3">
                  <c:v>Verbal aggression</c:v>
                </c:pt>
                <c:pt idx="4">
                  <c:v>Authoritarianism</c:v>
                </c:pt>
                <c:pt idx="5">
                  <c:v>Anti-Romani attitudes</c:v>
                </c:pt>
                <c:pt idx="6">
                  <c:v>Real danger</c:v>
                </c:pt>
                <c:pt idx="7">
                  <c:v>Symbolic danger</c:v>
                </c:pt>
                <c:pt idx="8">
                  <c:v>Stereotype - warmth</c:v>
                </c:pt>
                <c:pt idx="9">
                  <c:v>Stereotype - competences</c:v>
                </c:pt>
              </c:strCache>
            </c:strRef>
          </c:cat>
          <c:val>
            <c:numRef>
              <c:f>'W. 30 - Tabela 2'!$B$5:$K$5</c:f>
              <c:numCache>
                <c:formatCode>General</c:formatCode>
                <c:ptCount val="10"/>
                <c:pt idx="0">
                  <c:v>-0.12</c:v>
                </c:pt>
                <c:pt idx="1">
                  <c:v>0.122</c:v>
                </c:pt>
                <c:pt idx="2">
                  <c:v>-0.158</c:v>
                </c:pt>
                <c:pt idx="3">
                  <c:v>-1.2E-2</c:v>
                </c:pt>
                <c:pt idx="4">
                  <c:v>0.223</c:v>
                </c:pt>
                <c:pt idx="5">
                  <c:v>-0.254</c:v>
                </c:pt>
                <c:pt idx="6">
                  <c:v>6.6000000000000003E-2</c:v>
                </c:pt>
                <c:pt idx="7">
                  <c:v>-0.11799999999999999</c:v>
                </c:pt>
                <c:pt idx="8">
                  <c:v>0.13100000000000001</c:v>
                </c:pt>
                <c:pt idx="9">
                  <c:v>0.13200000000000001</c:v>
                </c:pt>
              </c:numCache>
            </c:numRef>
          </c:val>
        </c:ser>
        <c:axId val="88317952"/>
        <c:axId val="88319872"/>
      </c:barChart>
      <c:catAx>
        <c:axId val="88317952"/>
        <c:scaling>
          <c:orientation val="maxMin"/>
        </c:scaling>
        <c:axPos val="l"/>
        <c:numFmt formatCode="General" sourceLinked="1"/>
        <c:tickLblPos val="low"/>
        <c:spPr>
          <a:ln w="12700" cap="flat">
            <a:solidFill>
              <a:srgbClr val="000000"/>
            </a:solidFill>
            <a:prstDash val="solid"/>
            <a:miter lim="400000"/>
          </a:ln>
        </c:spPr>
        <c:txPr>
          <a:bodyPr rot="0"/>
          <a:lstStyle/>
          <a:p>
            <a:pPr lvl="0">
              <a:defRPr sz="1000" b="0" i="0" u="none" strike="noStrike">
                <a:solidFill>
                  <a:srgbClr val="000000"/>
                </a:solidFill>
                <a:effectLst/>
                <a:latin typeface="Calibri"/>
              </a:defRPr>
            </a:pPr>
            <a:endParaRPr lang="pl-PL"/>
          </a:p>
        </c:txPr>
        <c:crossAx val="88319872"/>
        <c:crosses val="autoZero"/>
        <c:auto val="1"/>
        <c:lblAlgn val="ctr"/>
        <c:lblOffset val="100"/>
        <c:noMultiLvlLbl val="1"/>
      </c:catAx>
      <c:valAx>
        <c:axId val="88319872"/>
        <c:scaling>
          <c:orientation val="minMax"/>
        </c:scaling>
        <c:axPos val="t"/>
        <c:numFmt formatCode="General" sourceLinked="1"/>
        <c:tickLblPos val="low"/>
        <c:spPr>
          <a:ln w="12700" cap="flat">
            <a:solidFill>
              <a:srgbClr val="000000"/>
            </a:solidFill>
            <a:prstDash val="solid"/>
            <a:miter lim="400000"/>
          </a:ln>
        </c:spPr>
        <c:txPr>
          <a:bodyPr rot="0"/>
          <a:lstStyle/>
          <a:p>
            <a:pPr lvl="0">
              <a:defRPr sz="1000" b="0" i="0" u="none" strike="noStrike">
                <a:solidFill>
                  <a:srgbClr val="000000"/>
                </a:solidFill>
                <a:effectLst/>
                <a:latin typeface="Calibri"/>
              </a:defRPr>
            </a:pPr>
            <a:endParaRPr lang="pl-PL"/>
          </a:p>
        </c:txPr>
        <c:crossAx val="88317952"/>
        <c:crosses val="autoZero"/>
        <c:crossBetween val="between"/>
        <c:majorUnit val="0.30000000000000032"/>
        <c:minorUnit val="0.15000000000000016"/>
      </c:valAx>
      <c:spPr>
        <a:solidFill>
          <a:srgbClr val="FFFFFF"/>
        </a:solidFill>
        <a:ln w="12700" cap="flat">
          <a:noFill/>
          <a:miter lim="400000"/>
        </a:ln>
        <a:effectLst/>
      </c:spPr>
    </c:plotArea>
    <c:legend>
      <c:legendPos val="t"/>
      <c:layout>
        <c:manualLayout>
          <c:xMode val="edge"/>
          <c:yMode val="edge"/>
          <c:x val="0.18841100000000033"/>
          <c:y val="5.0000000000000053E-3"/>
          <c:w val="0.811589"/>
          <c:h val="4.8826899999999999E-2"/>
        </c:manualLayout>
      </c:layout>
      <c:overlay val="1"/>
      <c:spPr>
        <a:noFill/>
        <a:ln w="12700" cap="flat">
          <a:noFill/>
          <a:miter lim="400000"/>
        </a:ln>
        <a:effectLst/>
      </c:spPr>
      <c:txPr>
        <a:bodyPr/>
        <a:lstStyle/>
        <a:p>
          <a:pPr lvl="0">
            <a:defRPr sz="1000" b="0" i="0" u="none" strike="noStrike">
              <a:solidFill>
                <a:srgbClr val="000000"/>
              </a:solidFill>
              <a:effectLst/>
              <a:latin typeface="Calibri"/>
            </a:defRPr>
          </a:pPr>
          <a:endParaRPr lang="pl-PL"/>
        </a:p>
      </c:txPr>
    </c:legend>
    <c:plotVisOnly val="1"/>
    <c:dispBlanksAs val="gap"/>
    <c:showDLblsOverMax val="1"/>
  </c:chart>
  <c:spPr>
    <a:solidFill>
      <a:srgbClr val="FFFFFF"/>
    </a:solidFill>
    <a:ln>
      <a:noFill/>
    </a:ln>
    <a:effectLst/>
  </c:sp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pl-PL"/>
  <c:chart>
    <c:title>
      <c:tx>
        <c:rich>
          <a:bodyPr rot="0"/>
          <a:lstStyle/>
          <a:p>
            <a:pPr lvl="0"/>
            <a:endParaRPr lang="pl-PL"/>
          </a:p>
        </c:rich>
      </c:tx>
      <c:layout/>
      <c:overlay val="1"/>
    </c:title>
    <c:plotArea>
      <c:layout>
        <c:manualLayout>
          <c:layoutTarget val="inner"/>
          <c:xMode val="edge"/>
          <c:yMode val="edge"/>
          <c:x val="5.2636400000000062E-2"/>
          <c:y val="5.56462E-2"/>
          <c:w val="0.70649600000000001"/>
          <c:h val="0.84707500000000091"/>
        </c:manualLayout>
      </c:layout>
      <c:barChart>
        <c:barDir val="col"/>
        <c:grouping val="percentStacked"/>
        <c:ser>
          <c:idx val="0"/>
          <c:order val="0"/>
          <c:tx>
            <c:strRef>
              <c:f>'W. 33'!$D$2</c:f>
              <c:strCache>
                <c:ptCount val="1"/>
                <c:pt idx="0">
                  <c:v>Allowed</c:v>
                </c:pt>
              </c:strCache>
            </c:strRef>
          </c:tx>
          <c:spPr>
            <a:solidFill>
              <a:srgbClr val="FF3399"/>
            </a:solidFill>
            <a:ln w="12700" cap="flat">
              <a:noFill/>
              <a:miter lim="400000"/>
            </a:ln>
            <a:effectLst/>
          </c:spPr>
          <c:dLbls>
            <c:numFmt formatCode="0%" sourceLinked="0"/>
            <c:txPr>
              <a:bodyPr/>
              <a:lstStyle/>
              <a:p>
                <a:pPr lvl="0">
                  <a:defRPr sz="1000" b="0" i="0" u="none" strike="noStrike">
                    <a:solidFill>
                      <a:srgbClr val="000000"/>
                    </a:solidFill>
                    <a:effectLst/>
                    <a:latin typeface="Verdana"/>
                  </a:defRPr>
                </a:pPr>
                <a:endParaRPr lang="pl-PL"/>
              </a:p>
            </c:txPr>
            <c:dLblPos val="ctr"/>
            <c:showVal val="1"/>
          </c:dLbls>
          <c:cat>
            <c:multiLvlStrRef>
              <c:f>'W. 33'!$B$3:$C$8</c:f>
              <c:multiLvlStrCache>
                <c:ptCount val="6"/>
                <c:lvl>
                  <c:pt idx="0">
                    <c:v>Adults</c:v>
                  </c:pt>
                  <c:pt idx="1">
                    <c:v>Young people</c:v>
                  </c:pt>
                  <c:pt idx="2">
                    <c:v>Adults</c:v>
                  </c:pt>
                  <c:pt idx="3">
                    <c:v>Young people</c:v>
                  </c:pt>
                  <c:pt idx="4">
                    <c:v>Adults</c:v>
                  </c:pt>
                  <c:pt idx="5">
                    <c:v>Young people</c:v>
                  </c:pt>
                </c:lvl>
                <c:lvl>
                  <c:pt idx="0">
                    <c:v>1. Negros are not …</c:v>
                  </c:pt>
                  <c:pt idx="2">
                    <c:v>2. If negroes are equal…</c:v>
                  </c:pt>
                  <c:pt idx="4">
                    <c:v>3. My friends, here comes…</c:v>
                  </c:pt>
                </c:lvl>
              </c:multiLvlStrCache>
            </c:multiLvlStrRef>
          </c:cat>
          <c:val>
            <c:numRef>
              <c:f>'W. 33'!$D$3:$D$8</c:f>
              <c:numCache>
                <c:formatCode>0.00</c:formatCode>
                <c:ptCount val="6"/>
                <c:pt idx="0">
                  <c:v>4.9652432969215489E-2</c:v>
                </c:pt>
                <c:pt idx="1">
                  <c:v>6.278713629402756E-2</c:v>
                </c:pt>
                <c:pt idx="2">
                  <c:v>0.1221449851042701</c:v>
                </c:pt>
                <c:pt idx="3">
                  <c:v>0.13629402756508421</c:v>
                </c:pt>
                <c:pt idx="4">
                  <c:v>7.845084409136048E-2</c:v>
                </c:pt>
                <c:pt idx="5">
                  <c:v>8.575803981623277E-2</c:v>
                </c:pt>
              </c:numCache>
            </c:numRef>
          </c:val>
        </c:ser>
        <c:ser>
          <c:idx val="1"/>
          <c:order val="1"/>
          <c:tx>
            <c:strRef>
              <c:f>'W. 33'!$E$2</c:f>
              <c:strCache>
                <c:ptCount val="1"/>
                <c:pt idx="0">
                  <c:v>No clear opinion</c:v>
                </c:pt>
              </c:strCache>
            </c:strRef>
          </c:tx>
          <c:spPr>
            <a:solidFill>
              <a:srgbClr val="D0CECE"/>
            </a:solidFill>
            <a:ln w="12700" cap="flat">
              <a:noFill/>
              <a:miter lim="400000"/>
            </a:ln>
            <a:effectLst/>
          </c:spPr>
          <c:dLbls>
            <c:numFmt formatCode="0%" sourceLinked="0"/>
            <c:txPr>
              <a:bodyPr/>
              <a:lstStyle/>
              <a:p>
                <a:pPr lvl="0">
                  <a:defRPr sz="1000" b="0" i="0" u="none" strike="noStrike">
                    <a:solidFill>
                      <a:srgbClr val="000000"/>
                    </a:solidFill>
                    <a:effectLst/>
                    <a:latin typeface="Verdana"/>
                  </a:defRPr>
                </a:pPr>
                <a:endParaRPr lang="pl-PL"/>
              </a:p>
            </c:txPr>
            <c:dLblPos val="ctr"/>
            <c:showVal val="1"/>
          </c:dLbls>
          <c:cat>
            <c:multiLvlStrRef>
              <c:f>'W. 33'!$B$3:$C$8</c:f>
              <c:multiLvlStrCache>
                <c:ptCount val="6"/>
                <c:lvl>
                  <c:pt idx="0">
                    <c:v>Adults</c:v>
                  </c:pt>
                  <c:pt idx="1">
                    <c:v>Young people</c:v>
                  </c:pt>
                  <c:pt idx="2">
                    <c:v>Adults</c:v>
                  </c:pt>
                  <c:pt idx="3">
                    <c:v>Young people</c:v>
                  </c:pt>
                  <c:pt idx="4">
                    <c:v>Adults</c:v>
                  </c:pt>
                  <c:pt idx="5">
                    <c:v>Young people</c:v>
                  </c:pt>
                </c:lvl>
                <c:lvl>
                  <c:pt idx="0">
                    <c:v>1. Negros are not …</c:v>
                  </c:pt>
                  <c:pt idx="2">
                    <c:v>2. If negroes are equal…</c:v>
                  </c:pt>
                  <c:pt idx="4">
                    <c:v>3. My friends, here comes…</c:v>
                  </c:pt>
                </c:lvl>
              </c:multiLvlStrCache>
            </c:multiLvlStrRef>
          </c:cat>
          <c:val>
            <c:numRef>
              <c:f>'W. 33'!$E$3:$E$8</c:f>
              <c:numCache>
                <c:formatCode>0.00</c:formatCode>
                <c:ptCount val="6"/>
                <c:pt idx="0">
                  <c:v>3.2770605759682221E-2</c:v>
                </c:pt>
                <c:pt idx="1">
                  <c:v>2.6033690658499239E-2</c:v>
                </c:pt>
                <c:pt idx="2">
                  <c:v>0.1191658391261172</c:v>
                </c:pt>
                <c:pt idx="3">
                  <c:v>0.1209800918836141</c:v>
                </c:pt>
                <c:pt idx="4">
                  <c:v>8.242303872889771E-2</c:v>
                </c:pt>
                <c:pt idx="5">
                  <c:v>5.9724349157733538E-2</c:v>
                </c:pt>
              </c:numCache>
            </c:numRef>
          </c:val>
        </c:ser>
        <c:ser>
          <c:idx val="2"/>
          <c:order val="2"/>
          <c:tx>
            <c:strRef>
              <c:f>'W. 33'!$F$2</c:f>
              <c:strCache>
                <c:ptCount val="1"/>
                <c:pt idx="0">
                  <c:v>Forbidden</c:v>
                </c:pt>
              </c:strCache>
            </c:strRef>
          </c:tx>
          <c:spPr>
            <a:solidFill>
              <a:srgbClr val="FFCCFF"/>
            </a:solidFill>
            <a:ln w="12700" cap="flat">
              <a:noFill/>
              <a:miter lim="400000"/>
            </a:ln>
            <a:effectLst/>
          </c:spPr>
          <c:dLbls>
            <c:numFmt formatCode="0%" sourceLinked="0"/>
            <c:txPr>
              <a:bodyPr/>
              <a:lstStyle/>
              <a:p>
                <a:pPr lvl="0">
                  <a:defRPr sz="1000" b="0" i="0" u="none" strike="noStrike">
                    <a:solidFill>
                      <a:srgbClr val="000000"/>
                    </a:solidFill>
                    <a:effectLst/>
                    <a:latin typeface="Verdana"/>
                  </a:defRPr>
                </a:pPr>
                <a:endParaRPr lang="pl-PL"/>
              </a:p>
            </c:txPr>
            <c:dLblPos val="ctr"/>
            <c:showVal val="1"/>
          </c:dLbls>
          <c:cat>
            <c:multiLvlStrRef>
              <c:f>'W. 33'!$B$3:$C$8</c:f>
              <c:multiLvlStrCache>
                <c:ptCount val="6"/>
                <c:lvl>
                  <c:pt idx="0">
                    <c:v>Adults</c:v>
                  </c:pt>
                  <c:pt idx="1">
                    <c:v>Young people</c:v>
                  </c:pt>
                  <c:pt idx="2">
                    <c:v>Adults</c:v>
                  </c:pt>
                  <c:pt idx="3">
                    <c:v>Young people</c:v>
                  </c:pt>
                  <c:pt idx="4">
                    <c:v>Adults</c:v>
                  </c:pt>
                  <c:pt idx="5">
                    <c:v>Young people</c:v>
                  </c:pt>
                </c:lvl>
                <c:lvl>
                  <c:pt idx="0">
                    <c:v>1. Negros are not …</c:v>
                  </c:pt>
                  <c:pt idx="2">
                    <c:v>2. If negroes are equal…</c:v>
                  </c:pt>
                  <c:pt idx="4">
                    <c:v>3. My friends, here comes…</c:v>
                  </c:pt>
                </c:lvl>
              </c:multiLvlStrCache>
            </c:multiLvlStrRef>
          </c:cat>
          <c:val>
            <c:numRef>
              <c:f>'W. 33'!$F$3:$F$8</c:f>
              <c:numCache>
                <c:formatCode>0.00</c:formatCode>
                <c:ptCount val="6"/>
                <c:pt idx="0">
                  <c:v>0.89374379344587884</c:v>
                </c:pt>
                <c:pt idx="1">
                  <c:v>0.90505359877488512</c:v>
                </c:pt>
                <c:pt idx="2">
                  <c:v>0.7140019860973188</c:v>
                </c:pt>
                <c:pt idx="3">
                  <c:v>0.72128637059724354</c:v>
                </c:pt>
                <c:pt idx="4">
                  <c:v>0.80734856007944389</c:v>
                </c:pt>
                <c:pt idx="5">
                  <c:v>0.84532924961715161</c:v>
                </c:pt>
              </c:numCache>
            </c:numRef>
          </c:val>
        </c:ser>
        <c:ser>
          <c:idx val="3"/>
          <c:order val="3"/>
          <c:tx>
            <c:strRef>
              <c:f>'W. 33'!$G$2</c:f>
              <c:strCache>
                <c:ptCount val="1"/>
                <c:pt idx="0">
                  <c:v>Refusal to answer</c:v>
                </c:pt>
              </c:strCache>
            </c:strRef>
          </c:tx>
          <c:spPr>
            <a:solidFill>
              <a:srgbClr val="515151"/>
            </a:solidFill>
            <a:ln w="12700" cap="flat">
              <a:noFill/>
              <a:miter lim="400000"/>
            </a:ln>
            <a:effectLst/>
          </c:spPr>
          <c:dLbls>
            <c:numFmt formatCode="0%" sourceLinked="0"/>
            <c:txPr>
              <a:bodyPr/>
              <a:lstStyle/>
              <a:p>
                <a:pPr lvl="0">
                  <a:defRPr sz="1000" b="0" i="0" u="none" strike="noStrike">
                    <a:solidFill>
                      <a:srgbClr val="000000"/>
                    </a:solidFill>
                    <a:effectLst/>
                    <a:latin typeface="Verdana"/>
                  </a:defRPr>
                </a:pPr>
                <a:endParaRPr lang="pl-PL"/>
              </a:p>
            </c:txPr>
            <c:dLblPos val="ctr"/>
            <c:showVal val="1"/>
          </c:dLbls>
          <c:cat>
            <c:multiLvlStrRef>
              <c:f>'W. 33'!$B$3:$C$8</c:f>
              <c:multiLvlStrCache>
                <c:ptCount val="6"/>
                <c:lvl>
                  <c:pt idx="0">
                    <c:v>Adults</c:v>
                  </c:pt>
                  <c:pt idx="1">
                    <c:v>Young people</c:v>
                  </c:pt>
                  <c:pt idx="2">
                    <c:v>Adults</c:v>
                  </c:pt>
                  <c:pt idx="3">
                    <c:v>Young people</c:v>
                  </c:pt>
                  <c:pt idx="4">
                    <c:v>Adults</c:v>
                  </c:pt>
                  <c:pt idx="5">
                    <c:v>Young people</c:v>
                  </c:pt>
                </c:lvl>
                <c:lvl>
                  <c:pt idx="0">
                    <c:v>1. Negros are not …</c:v>
                  </c:pt>
                  <c:pt idx="2">
                    <c:v>2. If negroes are equal…</c:v>
                  </c:pt>
                  <c:pt idx="4">
                    <c:v>3. My friends, here comes…</c:v>
                  </c:pt>
                </c:lvl>
              </c:multiLvlStrCache>
            </c:multiLvlStrRef>
          </c:cat>
          <c:val>
            <c:numRef>
              <c:f>'W. 33'!$G$3:$G$8</c:f>
              <c:numCache>
                <c:formatCode>0.00</c:formatCode>
                <c:ptCount val="6"/>
                <c:pt idx="0">
                  <c:v>2.3833167825223441E-2</c:v>
                </c:pt>
                <c:pt idx="1">
                  <c:v>7.656967840735069E-3</c:v>
                </c:pt>
                <c:pt idx="2">
                  <c:v>4.3694141012909631E-2</c:v>
                </c:pt>
                <c:pt idx="3">
                  <c:v>1.9908116385911181E-2</c:v>
                </c:pt>
                <c:pt idx="4">
                  <c:v>3.1777557100297907E-2</c:v>
                </c:pt>
                <c:pt idx="5">
                  <c:v>9.1883614088820835E-3</c:v>
                </c:pt>
              </c:numCache>
            </c:numRef>
          </c:val>
        </c:ser>
        <c:overlap val="100"/>
        <c:axId val="88834048"/>
        <c:axId val="88836352"/>
      </c:barChart>
      <c:catAx>
        <c:axId val="88834048"/>
        <c:scaling>
          <c:orientation val="minMax"/>
        </c:scaling>
        <c:axPos val="b"/>
        <c:numFmt formatCode="0%" sourceLinked="1"/>
        <c:tickLblPos val="low"/>
        <c:spPr>
          <a:ln w="12700" cap="flat">
            <a:solidFill>
              <a:srgbClr val="000000"/>
            </a:solidFill>
            <a:prstDash val="solid"/>
            <a:miter lim="400000"/>
          </a:ln>
        </c:spPr>
        <c:txPr>
          <a:bodyPr rot="0"/>
          <a:lstStyle/>
          <a:p>
            <a:pPr lvl="0">
              <a:defRPr sz="1000" b="0" i="0" u="none" strike="noStrike">
                <a:solidFill>
                  <a:srgbClr val="000000"/>
                </a:solidFill>
                <a:effectLst/>
                <a:latin typeface="Verdana"/>
              </a:defRPr>
            </a:pPr>
            <a:endParaRPr lang="pl-PL"/>
          </a:p>
        </c:txPr>
        <c:crossAx val="88836352"/>
        <c:crosses val="autoZero"/>
        <c:auto val="1"/>
        <c:lblAlgn val="ctr"/>
        <c:lblOffset val="100"/>
      </c:catAx>
      <c:valAx>
        <c:axId val="88836352"/>
        <c:scaling>
          <c:orientation val="minMax"/>
          <c:max val="1"/>
        </c:scaling>
        <c:axPos val="l"/>
        <c:numFmt formatCode="0%" sourceLinked="0"/>
        <c:tickLblPos val="nextTo"/>
        <c:spPr>
          <a:ln w="12700" cap="flat">
            <a:solidFill>
              <a:srgbClr val="000000"/>
            </a:solidFill>
            <a:prstDash val="solid"/>
            <a:miter lim="400000"/>
          </a:ln>
        </c:spPr>
        <c:txPr>
          <a:bodyPr rot="0"/>
          <a:lstStyle/>
          <a:p>
            <a:pPr lvl="0">
              <a:defRPr sz="1000" b="0" i="0" u="none" strike="noStrike">
                <a:solidFill>
                  <a:srgbClr val="000000"/>
                </a:solidFill>
                <a:effectLst/>
                <a:latin typeface="Verdana"/>
              </a:defRPr>
            </a:pPr>
            <a:endParaRPr lang="pl-PL"/>
          </a:p>
        </c:txPr>
        <c:crossAx val="88834048"/>
        <c:crosses val="autoZero"/>
        <c:crossBetween val="between"/>
        <c:majorUnit val="0.25"/>
        <c:minorUnit val="0.125"/>
      </c:valAx>
      <c:spPr>
        <a:solidFill>
          <a:srgbClr val="FFFFFF"/>
        </a:solidFill>
        <a:ln w="12700" cap="flat">
          <a:noFill/>
          <a:miter lim="400000"/>
        </a:ln>
        <a:effectLst/>
      </c:spPr>
    </c:plotArea>
    <c:legend>
      <c:legendPos val="r"/>
      <c:layout>
        <c:manualLayout>
          <c:xMode val="edge"/>
          <c:yMode val="edge"/>
          <c:x val="0.7891859999999995"/>
          <c:y val="0.104657"/>
          <c:w val="0.21081400000000017"/>
          <c:h val="0.39781270535144503"/>
        </c:manualLayout>
      </c:layout>
      <c:overlay val="1"/>
      <c:spPr>
        <a:noFill/>
        <a:ln w="12700" cap="flat">
          <a:noFill/>
          <a:miter lim="400000"/>
        </a:ln>
        <a:effectLst/>
      </c:spPr>
      <c:txPr>
        <a:bodyPr/>
        <a:lstStyle/>
        <a:p>
          <a:pPr lvl="0">
            <a:defRPr sz="1000" b="0" i="0" u="none" strike="noStrike">
              <a:solidFill>
                <a:srgbClr val="000000"/>
              </a:solidFill>
              <a:effectLst/>
              <a:latin typeface="Verdana"/>
            </a:defRPr>
          </a:pPr>
          <a:endParaRPr lang="pl-PL"/>
        </a:p>
      </c:txPr>
    </c:legend>
    <c:plotVisOnly val="1"/>
    <c:dispBlanksAs val="gap"/>
    <c:showDLblsOverMax val="1"/>
  </c:chart>
  <c:spPr>
    <a:solidFill>
      <a:srgbClr val="FFFFFF"/>
    </a:solidFill>
    <a:ln w="6350" cap="flat">
      <a:solidFill>
        <a:srgbClr val="888888"/>
      </a:solidFill>
      <a:prstDash val="solid"/>
      <a:miter lim="800000"/>
    </a:ln>
    <a:effectLst/>
  </c:sp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pl-PL"/>
  <c:chart>
    <c:title>
      <c:tx>
        <c:rich>
          <a:bodyPr rot="0"/>
          <a:lstStyle/>
          <a:p>
            <a:pPr lvl="0"/>
            <a:endParaRPr lang="pl-PL"/>
          </a:p>
        </c:rich>
      </c:tx>
      <c:layout/>
      <c:overlay val="1"/>
    </c:title>
    <c:plotArea>
      <c:layout>
        <c:manualLayout>
          <c:layoutTarget val="inner"/>
          <c:xMode val="edge"/>
          <c:yMode val="edge"/>
          <c:x val="0.36637300000000039"/>
          <c:y val="4.2904200000000003E-2"/>
          <c:w val="0.57404800000000078"/>
          <c:h val="0.87514700000000079"/>
        </c:manualLayout>
      </c:layout>
      <c:barChart>
        <c:barDir val="bar"/>
        <c:grouping val="clustered"/>
        <c:ser>
          <c:idx val="0"/>
          <c:order val="0"/>
          <c:tx>
            <c:strRef>
              <c:f>'W. 35'!$A$4</c:f>
              <c:strCache>
                <c:ptCount val="1"/>
                <c:pt idx="0">
                  <c:v>Adults</c:v>
                </c:pt>
              </c:strCache>
            </c:strRef>
          </c:tx>
          <c:spPr>
            <a:solidFill>
              <a:srgbClr val="FFCCFF"/>
            </a:solidFill>
            <a:ln w="9525" cap="flat">
              <a:solidFill>
                <a:srgbClr val="000000"/>
              </a:solidFill>
              <a:prstDash val="solid"/>
              <a:bevel/>
            </a:ln>
            <a:effectLst/>
          </c:spPr>
          <c:dLbls>
            <c:numFmt formatCode="#,##0%" sourceLinked="0"/>
            <c:txPr>
              <a:bodyPr/>
              <a:lstStyle/>
              <a:p>
                <a:pPr lvl="0">
                  <a:defRPr sz="1000" b="0" i="0" u="none" strike="noStrike">
                    <a:solidFill>
                      <a:srgbClr val="000000"/>
                    </a:solidFill>
                    <a:effectLst/>
                    <a:latin typeface="Calibri"/>
                  </a:defRPr>
                </a:pPr>
                <a:endParaRPr lang="pl-PL"/>
              </a:p>
            </c:txPr>
            <c:dLblPos val="outEnd"/>
            <c:showVal val="1"/>
          </c:dLbls>
          <c:cat>
            <c:strRef>
              <c:f>('W. 35'!$B$3;'W. 35'!$C$3;'W. 35'!$D$3;'W. 35'!$E$3;'W. 35'!$F$3;'W. 35'!$G$3;'W. 35'!$H$3;'W. 35'!$I$3)</c:f>
              <c:strCache>
                <c:ptCount val="8"/>
                <c:pt idx="0">
                  <c:v>In other situations</c:v>
                </c:pt>
                <c:pt idx="1">
                  <c:v>When talking with friends</c:v>
                </c:pt>
                <c:pt idx="2">
                  <c:v>Demonstration (speaker)</c:v>
                </c:pt>
                <c:pt idx="3">
                  <c:v>Demonstration (participants)</c:v>
                </c:pt>
                <c:pt idx="4">
                  <c:v>Internet</c:v>
                </c:pt>
                <c:pt idx="5">
                  <c:v>Papers</c:v>
                </c:pt>
                <c:pt idx="6">
                  <c:v>Radio</c:v>
                </c:pt>
                <c:pt idx="7">
                  <c:v>TV</c:v>
                </c:pt>
              </c:strCache>
            </c:strRef>
          </c:cat>
          <c:val>
            <c:numRef>
              <c:f>'W. 35'!$B$4:$I$4</c:f>
              <c:numCache>
                <c:formatCode>0.0</c:formatCode>
                <c:ptCount val="8"/>
                <c:pt idx="0" formatCode="0.000">
                  <c:v>4.5999999999999999E-2</c:v>
                </c:pt>
                <c:pt idx="1">
                  <c:v>0.3</c:v>
                </c:pt>
                <c:pt idx="2" formatCode="0.000">
                  <c:v>1.2999999999999999E-2</c:v>
                </c:pt>
                <c:pt idx="3" formatCode="0.000">
                  <c:v>2.7E-2</c:v>
                </c:pt>
                <c:pt idx="4" formatCode="0.000">
                  <c:v>0.29299999999999998</c:v>
                </c:pt>
                <c:pt idx="5" formatCode="0.000">
                  <c:v>8.7999999999999995E-2</c:v>
                </c:pt>
                <c:pt idx="6" formatCode="0.000">
                  <c:v>7.3999999999999996E-2</c:v>
                </c:pt>
                <c:pt idx="7" formatCode="0.000">
                  <c:v>0.247</c:v>
                </c:pt>
              </c:numCache>
            </c:numRef>
          </c:val>
        </c:ser>
        <c:ser>
          <c:idx val="1"/>
          <c:order val="1"/>
          <c:tx>
            <c:strRef>
              <c:f>'W. 35'!$A$5</c:f>
              <c:strCache>
                <c:ptCount val="1"/>
                <c:pt idx="0">
                  <c:v>Young people</c:v>
                </c:pt>
              </c:strCache>
            </c:strRef>
          </c:tx>
          <c:spPr>
            <a:solidFill>
              <a:srgbClr val="A6A6A6"/>
            </a:solidFill>
            <a:ln w="9525" cap="flat">
              <a:solidFill>
                <a:srgbClr val="000000"/>
              </a:solidFill>
              <a:prstDash val="solid"/>
              <a:bevel/>
            </a:ln>
            <a:effectLst/>
          </c:spPr>
          <c:dLbls>
            <c:numFmt formatCode="#,##0%" sourceLinked="0"/>
            <c:txPr>
              <a:bodyPr/>
              <a:lstStyle/>
              <a:p>
                <a:pPr lvl="0">
                  <a:defRPr sz="1000" b="0" i="0" u="none" strike="noStrike">
                    <a:solidFill>
                      <a:srgbClr val="000000"/>
                    </a:solidFill>
                    <a:effectLst/>
                    <a:latin typeface="Calibri"/>
                  </a:defRPr>
                </a:pPr>
                <a:endParaRPr lang="pl-PL"/>
              </a:p>
            </c:txPr>
            <c:dLblPos val="outEnd"/>
            <c:showVal val="1"/>
          </c:dLbls>
          <c:cat>
            <c:strRef>
              <c:f>('W. 35'!$B$3;'W. 35'!$C$3;'W. 35'!$D$3;'W. 35'!$E$3;'W. 35'!$F$3;'W. 35'!$G$3;'W. 35'!$H$3;'W. 35'!$I$3)</c:f>
              <c:strCache>
                <c:ptCount val="8"/>
                <c:pt idx="0">
                  <c:v>In other situations</c:v>
                </c:pt>
                <c:pt idx="1">
                  <c:v>When talking with friends</c:v>
                </c:pt>
                <c:pt idx="2">
                  <c:v>Demonstration (speaker)</c:v>
                </c:pt>
                <c:pt idx="3">
                  <c:v>Demonstration (participants)</c:v>
                </c:pt>
                <c:pt idx="4">
                  <c:v>Internet</c:v>
                </c:pt>
                <c:pt idx="5">
                  <c:v>Papers</c:v>
                </c:pt>
                <c:pt idx="6">
                  <c:v>Radio</c:v>
                </c:pt>
                <c:pt idx="7">
                  <c:v>TV</c:v>
                </c:pt>
              </c:strCache>
            </c:strRef>
          </c:cat>
          <c:val>
            <c:numRef>
              <c:f>'W. 35'!$B$5:$I$5</c:f>
              <c:numCache>
                <c:formatCode>0.000</c:formatCode>
                <c:ptCount val="8"/>
                <c:pt idx="0">
                  <c:v>2.4E-2</c:v>
                </c:pt>
                <c:pt idx="1">
                  <c:v>0.58199999999999996</c:v>
                </c:pt>
                <c:pt idx="2">
                  <c:v>1.2E-2</c:v>
                </c:pt>
                <c:pt idx="3">
                  <c:v>2.7E-2</c:v>
                </c:pt>
                <c:pt idx="4">
                  <c:v>0.70099999999999996</c:v>
                </c:pt>
                <c:pt idx="5">
                  <c:v>5.0999999999999997E-2</c:v>
                </c:pt>
                <c:pt idx="6">
                  <c:v>3.2000000000000001E-2</c:v>
                </c:pt>
                <c:pt idx="7">
                  <c:v>0.152</c:v>
                </c:pt>
              </c:numCache>
            </c:numRef>
          </c:val>
        </c:ser>
        <c:gapWidth val="50"/>
        <c:axId val="88974848"/>
        <c:axId val="88976384"/>
      </c:barChart>
      <c:catAx>
        <c:axId val="88974848"/>
        <c:scaling>
          <c:orientation val="maxMin"/>
        </c:scaling>
        <c:axPos val="l"/>
        <c:numFmt formatCode="General" sourceLinked="1"/>
        <c:tickLblPos val="nextTo"/>
        <c:spPr>
          <a:ln w="12700" cap="flat">
            <a:solidFill>
              <a:srgbClr val="000000"/>
            </a:solidFill>
            <a:prstDash val="solid"/>
            <a:miter lim="400000"/>
          </a:ln>
        </c:spPr>
        <c:txPr>
          <a:bodyPr rot="0"/>
          <a:lstStyle/>
          <a:p>
            <a:pPr lvl="0">
              <a:defRPr sz="1000" b="0" i="0" u="none" strike="noStrike">
                <a:solidFill>
                  <a:srgbClr val="000000"/>
                </a:solidFill>
                <a:effectLst/>
                <a:latin typeface="Verdana"/>
              </a:defRPr>
            </a:pPr>
            <a:endParaRPr lang="pl-PL"/>
          </a:p>
        </c:txPr>
        <c:crossAx val="88976384"/>
        <c:crosses val="autoZero"/>
        <c:auto val="1"/>
        <c:lblAlgn val="ctr"/>
        <c:lblOffset val="100"/>
        <c:noMultiLvlLbl val="1"/>
      </c:catAx>
      <c:valAx>
        <c:axId val="88976384"/>
        <c:scaling>
          <c:orientation val="minMax"/>
        </c:scaling>
        <c:axPos val="t"/>
        <c:numFmt formatCode="0%" sourceLinked="0"/>
        <c:tickLblPos val="low"/>
        <c:spPr>
          <a:ln w="12700" cap="flat">
            <a:solidFill>
              <a:srgbClr val="000000"/>
            </a:solidFill>
            <a:prstDash val="solid"/>
            <a:miter lim="400000"/>
          </a:ln>
        </c:spPr>
        <c:txPr>
          <a:bodyPr rot="0"/>
          <a:lstStyle/>
          <a:p>
            <a:pPr lvl="0">
              <a:defRPr sz="1000" b="0" i="0" u="none" strike="noStrike">
                <a:solidFill>
                  <a:srgbClr val="000000"/>
                </a:solidFill>
                <a:effectLst/>
                <a:latin typeface="Calibri"/>
              </a:defRPr>
            </a:pPr>
            <a:endParaRPr lang="pl-PL"/>
          </a:p>
        </c:txPr>
        <c:crossAx val="88974848"/>
        <c:crosses val="autoZero"/>
        <c:crossBetween val="between"/>
        <c:majorUnit val="0.2"/>
        <c:minorUnit val="0.1"/>
      </c:valAx>
      <c:spPr>
        <a:solidFill>
          <a:srgbClr val="FFFFFF"/>
        </a:solidFill>
        <a:ln w="12700" cap="flat">
          <a:noFill/>
          <a:miter lim="400000"/>
        </a:ln>
        <a:effectLst/>
      </c:spPr>
    </c:plotArea>
    <c:legend>
      <c:legendPos val="r"/>
      <c:layout>
        <c:manualLayout>
          <c:xMode val="edge"/>
          <c:yMode val="edge"/>
          <c:x val="0.68289699999999998"/>
          <c:y val="3.807350000000001E-2"/>
          <c:w val="0.31710300000000002"/>
          <c:h val="6.3204999999999997E-2"/>
        </c:manualLayout>
      </c:layout>
      <c:overlay val="1"/>
      <c:spPr>
        <a:noFill/>
        <a:ln w="12700" cap="flat">
          <a:noFill/>
          <a:miter lim="400000"/>
        </a:ln>
        <a:effectLst/>
      </c:spPr>
      <c:txPr>
        <a:bodyPr/>
        <a:lstStyle/>
        <a:p>
          <a:pPr lvl="0">
            <a:defRPr sz="1100" b="0" i="0" u="none" strike="noStrike">
              <a:solidFill>
                <a:srgbClr val="000000"/>
              </a:solidFill>
              <a:effectLst/>
              <a:latin typeface="Verdana"/>
            </a:defRPr>
          </a:pPr>
          <a:endParaRPr lang="pl-PL"/>
        </a:p>
      </c:txPr>
    </c:legend>
    <c:plotVisOnly val="1"/>
    <c:dispBlanksAs val="gap"/>
    <c:showDLblsOverMax val="1"/>
  </c:chart>
  <c:spPr>
    <a:solidFill>
      <a:srgbClr val="FFFFFF"/>
    </a:solidFill>
    <a:ln>
      <a:noFill/>
    </a:ln>
    <a:effectLst/>
  </c:sp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pl-PL"/>
  <c:chart>
    <c:title>
      <c:tx>
        <c:rich>
          <a:bodyPr rot="0"/>
          <a:lstStyle/>
          <a:p>
            <a:pPr lvl="0"/>
            <a:endParaRPr lang="pl-PL"/>
          </a:p>
        </c:rich>
      </c:tx>
      <c:layout/>
      <c:overlay val="1"/>
    </c:title>
    <c:plotArea>
      <c:layout>
        <c:manualLayout>
          <c:layoutTarget val="inner"/>
          <c:xMode val="edge"/>
          <c:yMode val="edge"/>
          <c:x val="0.37189400000000034"/>
          <c:y val="4.4489899999999999E-2"/>
          <c:w val="0.53226199999999957"/>
          <c:h val="0.87099400000000093"/>
        </c:manualLayout>
      </c:layout>
      <c:barChart>
        <c:barDir val="bar"/>
        <c:grouping val="clustered"/>
        <c:ser>
          <c:idx val="0"/>
          <c:order val="0"/>
          <c:tx>
            <c:strRef>
              <c:f>'W. 38'!$A$3</c:f>
              <c:strCache>
                <c:ptCount val="1"/>
                <c:pt idx="0">
                  <c:v>Adults</c:v>
                </c:pt>
              </c:strCache>
            </c:strRef>
          </c:tx>
          <c:spPr>
            <a:solidFill>
              <a:srgbClr val="FF3399"/>
            </a:solidFill>
            <a:ln w="12700" cap="flat">
              <a:noFill/>
              <a:miter lim="400000"/>
            </a:ln>
            <a:effectLst/>
          </c:spPr>
          <c:cat>
            <c:strRef>
              <c:f>('W. 38'!$B$2;'W. 38'!$C$2;'W. 38'!$D$2;'W. 38'!$E$2;'W. 38'!$F$2;'W. 38'!$G$2;'W. 38'!$H$2;'W. 38'!$I$2;'W. 38'!$J$2;'W. 38'!$K$2;'W. 38'!$L$2)</c:f>
              <c:strCache>
                <c:ptCount val="11"/>
                <c:pt idx="0">
                  <c:v>Stereotype - competence</c:v>
                </c:pt>
                <c:pt idx="1">
                  <c:v>Stereotype - warmth</c:v>
                </c:pt>
                <c:pt idx="2">
                  <c:v>Symbolic danger</c:v>
                </c:pt>
                <c:pt idx="3">
                  <c:v>Real danger</c:v>
                </c:pt>
                <c:pt idx="4">
                  <c:v>Authoritarianism</c:v>
                </c:pt>
                <c:pt idx="5">
                  <c:v>Verbal aggression</c:v>
                </c:pt>
                <c:pt idx="6">
                  <c:v>Oriented towards social domination</c:v>
                </c:pt>
                <c:pt idx="7">
                  <c:v>Support for censorship</c:v>
                </c:pt>
                <c:pt idx="8">
                  <c:v>Religiousness</c:v>
                </c:pt>
                <c:pt idx="9">
                  <c:v>Participation in religious observances</c:v>
                </c:pt>
                <c:pt idx="10">
                  <c:v>Right-wing views</c:v>
                </c:pt>
              </c:strCache>
            </c:strRef>
          </c:cat>
          <c:val>
            <c:numRef>
              <c:f>'W. 38'!$B$3:$L$3</c:f>
              <c:numCache>
                <c:formatCode>0.000000</c:formatCode>
                <c:ptCount val="11"/>
                <c:pt idx="0">
                  <c:v>0.12862899999999999</c:v>
                </c:pt>
                <c:pt idx="1">
                  <c:v>-1.2442E-2</c:v>
                </c:pt>
                <c:pt idx="2">
                  <c:v>-4.0703000000000003E-2</c:v>
                </c:pt>
                <c:pt idx="3">
                  <c:v>9.7909999999999994E-3</c:v>
                </c:pt>
                <c:pt idx="4">
                  <c:v>0.136157</c:v>
                </c:pt>
                <c:pt idx="5">
                  <c:v>4.2159000000000002E-2</c:v>
                </c:pt>
                <c:pt idx="6" formatCode="0.00000">
                  <c:v>-4.3180000000000003E-2</c:v>
                </c:pt>
                <c:pt idx="7">
                  <c:v>0.126943</c:v>
                </c:pt>
                <c:pt idx="8">
                  <c:v>-8.5013000000000005E-2</c:v>
                </c:pt>
                <c:pt idx="9">
                  <c:v>-8.2108E-2</c:v>
                </c:pt>
                <c:pt idx="10">
                  <c:v>-6.5506999999999996E-2</c:v>
                </c:pt>
              </c:numCache>
            </c:numRef>
          </c:val>
        </c:ser>
        <c:ser>
          <c:idx val="1"/>
          <c:order val="1"/>
          <c:tx>
            <c:strRef>
              <c:f>'W. 38'!$A$4</c:f>
              <c:strCache>
                <c:ptCount val="1"/>
                <c:pt idx="0">
                  <c:v>Young people</c:v>
                </c:pt>
              </c:strCache>
            </c:strRef>
          </c:tx>
          <c:spPr>
            <a:solidFill>
              <a:srgbClr val="515151"/>
            </a:solidFill>
            <a:ln w="12700" cap="flat">
              <a:noFill/>
              <a:miter lim="400000"/>
            </a:ln>
            <a:effectLst/>
          </c:spPr>
          <c:cat>
            <c:strRef>
              <c:f>('W. 38'!$B$2;'W. 38'!$C$2;'W. 38'!$D$2;'W. 38'!$E$2;'W. 38'!$F$2;'W. 38'!$G$2;'W. 38'!$H$2;'W. 38'!$I$2;'W. 38'!$J$2;'W. 38'!$K$2;'W. 38'!$L$2)</c:f>
              <c:strCache>
                <c:ptCount val="11"/>
                <c:pt idx="0">
                  <c:v>Stereotype - competence</c:v>
                </c:pt>
                <c:pt idx="1">
                  <c:v>Stereotype - warmth</c:v>
                </c:pt>
                <c:pt idx="2">
                  <c:v>Symbolic danger</c:v>
                </c:pt>
                <c:pt idx="3">
                  <c:v>Real danger</c:v>
                </c:pt>
                <c:pt idx="4">
                  <c:v>Authoritarianism</c:v>
                </c:pt>
                <c:pt idx="5">
                  <c:v>Verbal aggression</c:v>
                </c:pt>
                <c:pt idx="6">
                  <c:v>Oriented towards social domination</c:v>
                </c:pt>
                <c:pt idx="7">
                  <c:v>Support for censorship</c:v>
                </c:pt>
                <c:pt idx="8">
                  <c:v>Religiousness</c:v>
                </c:pt>
                <c:pt idx="9">
                  <c:v>Participation in religious observances</c:v>
                </c:pt>
                <c:pt idx="10">
                  <c:v>Right-wing views</c:v>
                </c:pt>
              </c:strCache>
            </c:strRef>
          </c:cat>
          <c:val>
            <c:numRef>
              <c:f>'W. 38'!$B$4:$L$4</c:f>
              <c:numCache>
                <c:formatCode>0.000000</c:formatCode>
                <c:ptCount val="11"/>
                <c:pt idx="0">
                  <c:v>0.262293</c:v>
                </c:pt>
                <c:pt idx="1">
                  <c:v>1.5106E-2</c:v>
                </c:pt>
                <c:pt idx="2">
                  <c:v>4.5768999999999997E-2</c:v>
                </c:pt>
                <c:pt idx="3">
                  <c:v>-2.1770999999999999E-2</c:v>
                </c:pt>
                <c:pt idx="4">
                  <c:v>0.167771</c:v>
                </c:pt>
                <c:pt idx="5">
                  <c:v>4.0578999999999997E-2</c:v>
                </c:pt>
                <c:pt idx="6">
                  <c:v>-0.23947399999999999</c:v>
                </c:pt>
                <c:pt idx="7">
                  <c:v>0.144346</c:v>
                </c:pt>
                <c:pt idx="8">
                  <c:v>-5.8214000000000002E-2</c:v>
                </c:pt>
                <c:pt idx="9">
                  <c:v>-3.6212000000000001E-2</c:v>
                </c:pt>
                <c:pt idx="10">
                  <c:v>-6.2728999999999993E-2</c:v>
                </c:pt>
              </c:numCache>
            </c:numRef>
          </c:val>
        </c:ser>
        <c:axId val="86725376"/>
        <c:axId val="88772992"/>
      </c:barChart>
      <c:catAx>
        <c:axId val="86725376"/>
        <c:scaling>
          <c:orientation val="maxMin"/>
        </c:scaling>
        <c:axPos val="l"/>
        <c:numFmt formatCode="General" sourceLinked="1"/>
        <c:tickLblPos val="low"/>
        <c:spPr>
          <a:ln w="12700" cap="flat">
            <a:solidFill>
              <a:srgbClr val="000000"/>
            </a:solidFill>
            <a:prstDash val="solid"/>
            <a:miter lim="400000"/>
          </a:ln>
        </c:spPr>
        <c:txPr>
          <a:bodyPr rot="0"/>
          <a:lstStyle/>
          <a:p>
            <a:pPr lvl="0">
              <a:defRPr sz="1000" b="0" i="0" u="none" strike="noStrike">
                <a:solidFill>
                  <a:srgbClr val="000000"/>
                </a:solidFill>
                <a:effectLst/>
                <a:latin typeface="Calibri"/>
              </a:defRPr>
            </a:pPr>
            <a:endParaRPr lang="pl-PL"/>
          </a:p>
        </c:txPr>
        <c:crossAx val="88772992"/>
        <c:crosses val="autoZero"/>
        <c:auto val="1"/>
        <c:lblAlgn val="ctr"/>
        <c:lblOffset val="100"/>
        <c:noMultiLvlLbl val="1"/>
      </c:catAx>
      <c:valAx>
        <c:axId val="88772992"/>
        <c:scaling>
          <c:orientation val="minMax"/>
        </c:scaling>
        <c:axPos val="t"/>
        <c:numFmt formatCode="#,##0.00" sourceLinked="0"/>
        <c:tickLblPos val="low"/>
        <c:spPr>
          <a:ln w="12700" cap="flat">
            <a:solidFill>
              <a:srgbClr val="000000"/>
            </a:solidFill>
            <a:prstDash val="solid"/>
            <a:miter lim="400000"/>
          </a:ln>
        </c:spPr>
        <c:txPr>
          <a:bodyPr rot="0"/>
          <a:lstStyle/>
          <a:p>
            <a:pPr lvl="0">
              <a:defRPr sz="1000" b="0" i="0" u="none" strike="noStrike">
                <a:solidFill>
                  <a:srgbClr val="000000"/>
                </a:solidFill>
                <a:effectLst/>
                <a:latin typeface="Calibri"/>
              </a:defRPr>
            </a:pPr>
            <a:endParaRPr lang="pl-PL"/>
          </a:p>
        </c:txPr>
        <c:crossAx val="86725376"/>
        <c:crosses val="autoZero"/>
        <c:crossBetween val="between"/>
        <c:majorUnit val="0.15000000000000016"/>
        <c:minorUnit val="7.5000000000000011E-2"/>
      </c:valAx>
      <c:spPr>
        <a:solidFill>
          <a:srgbClr val="FFFFFF"/>
        </a:solidFill>
        <a:ln w="12700" cap="flat">
          <a:noFill/>
          <a:miter lim="400000"/>
        </a:ln>
        <a:effectLst/>
      </c:spPr>
    </c:plotArea>
    <c:legend>
      <c:legendPos val="r"/>
      <c:layout>
        <c:manualLayout>
          <c:xMode val="edge"/>
          <c:yMode val="edge"/>
          <c:x val="0.7356800826219696"/>
          <c:y val="0.16513764973957287"/>
          <c:w val="0.26432000000000033"/>
          <c:h val="5.6989900000000003E-2"/>
        </c:manualLayout>
      </c:layout>
      <c:overlay val="1"/>
      <c:spPr>
        <a:noFill/>
        <a:ln w="12700" cap="flat">
          <a:noFill/>
          <a:miter lim="400000"/>
        </a:ln>
        <a:effectLst/>
      </c:spPr>
      <c:txPr>
        <a:bodyPr/>
        <a:lstStyle/>
        <a:p>
          <a:pPr lvl="0">
            <a:defRPr sz="1000" b="0" i="0" u="none" strike="noStrike">
              <a:solidFill>
                <a:srgbClr val="000000"/>
              </a:solidFill>
              <a:effectLst/>
              <a:latin typeface="Calibri"/>
            </a:defRPr>
          </a:pPr>
          <a:endParaRPr lang="pl-PL"/>
        </a:p>
      </c:txPr>
    </c:legend>
    <c:plotVisOnly val="1"/>
    <c:dispBlanksAs val="gap"/>
    <c:showDLblsOverMax val="1"/>
  </c:chart>
  <c:spPr>
    <a:solidFill>
      <a:srgbClr val="FFFFFF"/>
    </a:solidFill>
    <a:ln w="9525" cap="flat">
      <a:solidFill>
        <a:srgbClr val="888888"/>
      </a:solidFill>
      <a:prstDash val="solid"/>
      <a:bevel/>
    </a:ln>
    <a:effectLst/>
  </c:sp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pl-PL"/>
  <c:chart>
    <c:title>
      <c:tx>
        <c:rich>
          <a:bodyPr rot="0"/>
          <a:lstStyle/>
          <a:p>
            <a:pPr lvl="0"/>
            <a:endParaRPr lang="pl-PL"/>
          </a:p>
        </c:rich>
      </c:tx>
      <c:layout/>
      <c:overlay val="1"/>
    </c:title>
    <c:plotArea>
      <c:layout>
        <c:manualLayout>
          <c:layoutTarget val="inner"/>
          <c:xMode val="edge"/>
          <c:yMode val="edge"/>
          <c:x val="5.2636400000000062E-2"/>
          <c:y val="5.3453399999999998E-2"/>
          <c:w val="0.70649600000000001"/>
          <c:h val="0.8490710000000008"/>
        </c:manualLayout>
      </c:layout>
      <c:barChart>
        <c:barDir val="col"/>
        <c:grouping val="percentStacked"/>
        <c:ser>
          <c:idx val="0"/>
          <c:order val="0"/>
          <c:tx>
            <c:strRef>
              <c:f>'W. 41'!$D$3</c:f>
              <c:strCache>
                <c:ptCount val="1"/>
                <c:pt idx="0">
                  <c:v>Allowed</c:v>
                </c:pt>
              </c:strCache>
            </c:strRef>
          </c:tx>
          <c:spPr>
            <a:solidFill>
              <a:srgbClr val="FF3399"/>
            </a:solidFill>
            <a:ln w="12700" cap="flat">
              <a:noFill/>
              <a:miter lim="400000"/>
            </a:ln>
            <a:effectLst/>
          </c:spPr>
          <c:dLbls>
            <c:numFmt formatCode="0%" sourceLinked="0"/>
            <c:txPr>
              <a:bodyPr/>
              <a:lstStyle/>
              <a:p>
                <a:pPr lvl="0">
                  <a:defRPr sz="1000" b="0" i="0" u="none" strike="noStrike">
                    <a:solidFill>
                      <a:srgbClr val="000000"/>
                    </a:solidFill>
                    <a:effectLst/>
                    <a:latin typeface="Verdana"/>
                  </a:defRPr>
                </a:pPr>
                <a:endParaRPr lang="pl-PL"/>
              </a:p>
            </c:txPr>
            <c:dLblPos val="ctr"/>
            <c:showVal val="1"/>
          </c:dLbls>
          <c:cat>
            <c:multiLvlStrRef>
              <c:f>'W. 41'!$B$4:$C$9</c:f>
              <c:multiLvlStrCache>
                <c:ptCount val="6"/>
                <c:lvl>
                  <c:pt idx="0">
                    <c:v>Adults</c:v>
                  </c:pt>
                  <c:pt idx="1">
                    <c:v>Young people</c:v>
                  </c:pt>
                  <c:pt idx="2">
                    <c:v>Adults</c:v>
                  </c:pt>
                  <c:pt idx="3">
                    <c:v>Young people</c:v>
                  </c:pt>
                  <c:pt idx="4">
                    <c:v>Adults</c:v>
                  </c:pt>
                  <c:pt idx="5">
                    <c:v>Young people</c:v>
                  </c:pt>
                </c:lvl>
                <c:lvl>
                  <c:pt idx="0">
                    <c:v>1. I detest poofs…</c:v>
                  </c:pt>
                  <c:pt idx="2">
                    <c:v>2. I’m sorry, but gay people... </c:v>
                  </c:pt>
                  <c:pt idx="4">
                    <c:v>3. I understand that some people…</c:v>
                  </c:pt>
                </c:lvl>
              </c:multiLvlStrCache>
            </c:multiLvlStrRef>
          </c:cat>
          <c:val>
            <c:numRef>
              <c:f>'W. 41'!$D$4:$D$9</c:f>
              <c:numCache>
                <c:formatCode>0.00</c:formatCode>
                <c:ptCount val="6"/>
                <c:pt idx="0">
                  <c:v>0.224428997020854</c:v>
                </c:pt>
                <c:pt idx="1">
                  <c:v>0.2021439509954058</c:v>
                </c:pt>
                <c:pt idx="2">
                  <c:v>0.28301886792452829</c:v>
                </c:pt>
                <c:pt idx="3">
                  <c:v>0.37519142419601842</c:v>
                </c:pt>
                <c:pt idx="4">
                  <c:v>0.34756703078450851</c:v>
                </c:pt>
                <c:pt idx="5">
                  <c:v>0.38284839203675353</c:v>
                </c:pt>
              </c:numCache>
            </c:numRef>
          </c:val>
        </c:ser>
        <c:ser>
          <c:idx val="1"/>
          <c:order val="1"/>
          <c:tx>
            <c:strRef>
              <c:f>'W. 41'!$E$3</c:f>
              <c:strCache>
                <c:ptCount val="1"/>
                <c:pt idx="0">
                  <c:v>No clear opinion</c:v>
                </c:pt>
              </c:strCache>
            </c:strRef>
          </c:tx>
          <c:spPr>
            <a:solidFill>
              <a:srgbClr val="D0CECE"/>
            </a:solidFill>
            <a:ln w="12700" cap="flat">
              <a:noFill/>
              <a:miter lim="400000"/>
            </a:ln>
            <a:effectLst/>
          </c:spPr>
          <c:dLbls>
            <c:numFmt formatCode="0%" sourceLinked="0"/>
            <c:txPr>
              <a:bodyPr/>
              <a:lstStyle/>
              <a:p>
                <a:pPr lvl="0">
                  <a:defRPr sz="1000" b="0" i="0" u="none" strike="noStrike">
                    <a:solidFill>
                      <a:srgbClr val="000000"/>
                    </a:solidFill>
                    <a:effectLst/>
                    <a:latin typeface="Verdana"/>
                  </a:defRPr>
                </a:pPr>
                <a:endParaRPr lang="pl-PL"/>
              </a:p>
            </c:txPr>
            <c:dLblPos val="ctr"/>
            <c:showVal val="1"/>
          </c:dLbls>
          <c:cat>
            <c:multiLvlStrRef>
              <c:f>'W. 41'!$B$4:$C$9</c:f>
              <c:multiLvlStrCache>
                <c:ptCount val="6"/>
                <c:lvl>
                  <c:pt idx="0">
                    <c:v>Adults</c:v>
                  </c:pt>
                  <c:pt idx="1">
                    <c:v>Young people</c:v>
                  </c:pt>
                  <c:pt idx="2">
                    <c:v>Adults</c:v>
                  </c:pt>
                  <c:pt idx="3">
                    <c:v>Young people</c:v>
                  </c:pt>
                  <c:pt idx="4">
                    <c:v>Adults</c:v>
                  </c:pt>
                  <c:pt idx="5">
                    <c:v>Young people</c:v>
                  </c:pt>
                </c:lvl>
                <c:lvl>
                  <c:pt idx="0">
                    <c:v>1. I detest poofs…</c:v>
                  </c:pt>
                  <c:pt idx="2">
                    <c:v>2. I’m sorry, but gay people... </c:v>
                  </c:pt>
                  <c:pt idx="4">
                    <c:v>3. I understand that some people…</c:v>
                  </c:pt>
                </c:lvl>
              </c:multiLvlStrCache>
            </c:multiLvlStrRef>
          </c:cat>
          <c:val>
            <c:numRef>
              <c:f>'W. 41'!$E$4:$E$9</c:f>
              <c:numCache>
                <c:formatCode>0.00</c:formatCode>
                <c:ptCount val="6"/>
                <c:pt idx="0">
                  <c:v>0.14101290963257199</c:v>
                </c:pt>
                <c:pt idx="1">
                  <c:v>0.10566615620214399</c:v>
                </c:pt>
                <c:pt idx="2">
                  <c:v>0.1439920556107249</c:v>
                </c:pt>
                <c:pt idx="3">
                  <c:v>0.14701378254211331</c:v>
                </c:pt>
                <c:pt idx="4">
                  <c:v>0.1429990069513406</c:v>
                </c:pt>
                <c:pt idx="5">
                  <c:v>0.1424196018376723</c:v>
                </c:pt>
              </c:numCache>
            </c:numRef>
          </c:val>
        </c:ser>
        <c:ser>
          <c:idx val="2"/>
          <c:order val="2"/>
          <c:tx>
            <c:strRef>
              <c:f>'W. 41'!$F$3</c:f>
              <c:strCache>
                <c:ptCount val="1"/>
                <c:pt idx="0">
                  <c:v>Forbidden</c:v>
                </c:pt>
              </c:strCache>
            </c:strRef>
          </c:tx>
          <c:spPr>
            <a:solidFill>
              <a:srgbClr val="FFCCFF"/>
            </a:solidFill>
            <a:ln w="12700" cap="flat">
              <a:noFill/>
              <a:miter lim="400000"/>
            </a:ln>
            <a:effectLst/>
          </c:spPr>
          <c:dLbls>
            <c:numFmt formatCode="0%" sourceLinked="0"/>
            <c:txPr>
              <a:bodyPr/>
              <a:lstStyle/>
              <a:p>
                <a:pPr lvl="0">
                  <a:defRPr sz="1000" b="0" i="0" u="none" strike="noStrike">
                    <a:solidFill>
                      <a:srgbClr val="000000"/>
                    </a:solidFill>
                    <a:effectLst/>
                    <a:latin typeface="Verdana"/>
                  </a:defRPr>
                </a:pPr>
                <a:endParaRPr lang="pl-PL"/>
              </a:p>
            </c:txPr>
            <c:dLblPos val="ctr"/>
            <c:showVal val="1"/>
          </c:dLbls>
          <c:cat>
            <c:multiLvlStrRef>
              <c:f>'W. 41'!$B$4:$C$9</c:f>
              <c:multiLvlStrCache>
                <c:ptCount val="6"/>
                <c:lvl>
                  <c:pt idx="0">
                    <c:v>Adults</c:v>
                  </c:pt>
                  <c:pt idx="1">
                    <c:v>Young people</c:v>
                  </c:pt>
                  <c:pt idx="2">
                    <c:v>Adults</c:v>
                  </c:pt>
                  <c:pt idx="3">
                    <c:v>Young people</c:v>
                  </c:pt>
                  <c:pt idx="4">
                    <c:v>Adults</c:v>
                  </c:pt>
                  <c:pt idx="5">
                    <c:v>Young people</c:v>
                  </c:pt>
                </c:lvl>
                <c:lvl>
                  <c:pt idx="0">
                    <c:v>1. I detest poofs…</c:v>
                  </c:pt>
                  <c:pt idx="2">
                    <c:v>2. I’m sorry, but gay people... </c:v>
                  </c:pt>
                  <c:pt idx="4">
                    <c:v>3. I understand that some people…</c:v>
                  </c:pt>
                </c:lvl>
              </c:multiLvlStrCache>
            </c:multiLvlStrRef>
          </c:cat>
          <c:val>
            <c:numRef>
              <c:f>'W. 41'!$F$4:$F$9</c:f>
              <c:numCache>
                <c:formatCode>0.00</c:formatCode>
                <c:ptCount val="6"/>
                <c:pt idx="0">
                  <c:v>0.58689175769612711</c:v>
                </c:pt>
                <c:pt idx="1">
                  <c:v>0.67687595712098014</c:v>
                </c:pt>
                <c:pt idx="2">
                  <c:v>0.5273088381330685</c:v>
                </c:pt>
                <c:pt idx="3">
                  <c:v>0.46094946401225118</c:v>
                </c:pt>
                <c:pt idx="4">
                  <c:v>0.4458788480635551</c:v>
                </c:pt>
                <c:pt idx="5">
                  <c:v>0.46094946401225118</c:v>
                </c:pt>
              </c:numCache>
            </c:numRef>
          </c:val>
        </c:ser>
        <c:ser>
          <c:idx val="3"/>
          <c:order val="3"/>
          <c:tx>
            <c:strRef>
              <c:f>'W. 41'!$G$3</c:f>
              <c:strCache>
                <c:ptCount val="1"/>
                <c:pt idx="0">
                  <c:v>Refusal to answer</c:v>
                </c:pt>
              </c:strCache>
            </c:strRef>
          </c:tx>
          <c:spPr>
            <a:solidFill>
              <a:srgbClr val="515151"/>
            </a:solidFill>
            <a:ln w="12700" cap="flat">
              <a:noFill/>
              <a:miter lim="400000"/>
            </a:ln>
            <a:effectLst/>
          </c:spPr>
          <c:dLbls>
            <c:numFmt formatCode="0%" sourceLinked="0"/>
            <c:txPr>
              <a:bodyPr/>
              <a:lstStyle/>
              <a:p>
                <a:pPr lvl="0">
                  <a:defRPr sz="1000" b="0" i="0" u="none" strike="noStrike">
                    <a:solidFill>
                      <a:srgbClr val="000000"/>
                    </a:solidFill>
                    <a:effectLst/>
                    <a:latin typeface="Verdana"/>
                  </a:defRPr>
                </a:pPr>
                <a:endParaRPr lang="pl-PL"/>
              </a:p>
            </c:txPr>
            <c:dLblPos val="ctr"/>
            <c:showVal val="1"/>
          </c:dLbls>
          <c:cat>
            <c:multiLvlStrRef>
              <c:f>'W. 41'!$B$4:$C$9</c:f>
              <c:multiLvlStrCache>
                <c:ptCount val="6"/>
                <c:lvl>
                  <c:pt idx="0">
                    <c:v>Adults</c:v>
                  </c:pt>
                  <c:pt idx="1">
                    <c:v>Young people</c:v>
                  </c:pt>
                  <c:pt idx="2">
                    <c:v>Adults</c:v>
                  </c:pt>
                  <c:pt idx="3">
                    <c:v>Young people</c:v>
                  </c:pt>
                  <c:pt idx="4">
                    <c:v>Adults</c:v>
                  </c:pt>
                  <c:pt idx="5">
                    <c:v>Young people</c:v>
                  </c:pt>
                </c:lvl>
                <c:lvl>
                  <c:pt idx="0">
                    <c:v>1. I detest poofs…</c:v>
                  </c:pt>
                  <c:pt idx="2">
                    <c:v>2. I’m sorry, but gay people... </c:v>
                  </c:pt>
                  <c:pt idx="4">
                    <c:v>3. I understand that some people…</c:v>
                  </c:pt>
                </c:lvl>
              </c:multiLvlStrCache>
            </c:multiLvlStrRef>
          </c:cat>
          <c:val>
            <c:numRef>
              <c:f>'W. 41'!$G$4:$G$9</c:f>
              <c:numCache>
                <c:formatCode>0.00</c:formatCode>
                <c:ptCount val="6"/>
                <c:pt idx="0">
                  <c:v>4.7666335650446867E-2</c:v>
                </c:pt>
                <c:pt idx="1">
                  <c:v>1.531393568147014E-2</c:v>
                </c:pt>
                <c:pt idx="2">
                  <c:v>4.5680238331678252E-2</c:v>
                </c:pt>
                <c:pt idx="3">
                  <c:v>1.6845329249617149E-2</c:v>
                </c:pt>
                <c:pt idx="4">
                  <c:v>6.3555114200595828E-2</c:v>
                </c:pt>
                <c:pt idx="5">
                  <c:v>1.531393568147014E-2</c:v>
                </c:pt>
              </c:numCache>
            </c:numRef>
          </c:val>
        </c:ser>
        <c:overlap val="100"/>
        <c:axId val="89201664"/>
        <c:axId val="89249664"/>
      </c:barChart>
      <c:catAx>
        <c:axId val="89201664"/>
        <c:scaling>
          <c:orientation val="minMax"/>
        </c:scaling>
        <c:axPos val="b"/>
        <c:numFmt formatCode="0%" sourceLinked="1"/>
        <c:tickLblPos val="low"/>
        <c:spPr>
          <a:ln w="12700" cap="flat">
            <a:solidFill>
              <a:srgbClr val="000000"/>
            </a:solidFill>
            <a:prstDash val="solid"/>
            <a:miter lim="400000"/>
          </a:ln>
        </c:spPr>
        <c:txPr>
          <a:bodyPr rot="0"/>
          <a:lstStyle/>
          <a:p>
            <a:pPr lvl="0">
              <a:defRPr sz="1000" b="0" i="0" u="none" strike="noStrike">
                <a:solidFill>
                  <a:srgbClr val="000000"/>
                </a:solidFill>
                <a:effectLst/>
                <a:latin typeface="Verdana"/>
              </a:defRPr>
            </a:pPr>
            <a:endParaRPr lang="pl-PL"/>
          </a:p>
        </c:txPr>
        <c:crossAx val="89249664"/>
        <c:crosses val="autoZero"/>
        <c:auto val="1"/>
        <c:lblAlgn val="ctr"/>
        <c:lblOffset val="100"/>
      </c:catAx>
      <c:valAx>
        <c:axId val="89249664"/>
        <c:scaling>
          <c:orientation val="minMax"/>
          <c:max val="1"/>
        </c:scaling>
        <c:axPos val="l"/>
        <c:numFmt formatCode="0%" sourceLinked="0"/>
        <c:tickLblPos val="nextTo"/>
        <c:spPr>
          <a:ln w="12700" cap="flat">
            <a:solidFill>
              <a:srgbClr val="000000"/>
            </a:solidFill>
            <a:prstDash val="solid"/>
            <a:miter lim="400000"/>
          </a:ln>
        </c:spPr>
        <c:txPr>
          <a:bodyPr rot="0"/>
          <a:lstStyle/>
          <a:p>
            <a:pPr lvl="0">
              <a:defRPr sz="1000" b="0" i="0" u="none" strike="noStrike">
                <a:solidFill>
                  <a:srgbClr val="000000"/>
                </a:solidFill>
                <a:effectLst/>
                <a:latin typeface="Verdana"/>
              </a:defRPr>
            </a:pPr>
            <a:endParaRPr lang="pl-PL"/>
          </a:p>
        </c:txPr>
        <c:crossAx val="89201664"/>
        <c:crosses val="autoZero"/>
        <c:crossBetween val="between"/>
        <c:majorUnit val="0.25"/>
        <c:minorUnit val="0.125"/>
      </c:valAx>
      <c:spPr>
        <a:solidFill>
          <a:srgbClr val="FFFFFF"/>
        </a:solidFill>
        <a:ln w="12700" cap="flat">
          <a:noFill/>
          <a:miter lim="400000"/>
        </a:ln>
        <a:effectLst/>
      </c:spPr>
    </c:plotArea>
    <c:legend>
      <c:legendPos val="r"/>
      <c:layout>
        <c:manualLayout>
          <c:xMode val="edge"/>
          <c:yMode val="edge"/>
          <c:x val="0.7891859999999995"/>
          <c:y val="0.102578"/>
          <c:w val="0.21081400000000017"/>
          <c:h val="0.41566323440339148"/>
        </c:manualLayout>
      </c:layout>
      <c:overlay val="1"/>
      <c:spPr>
        <a:noFill/>
        <a:ln w="12700" cap="flat">
          <a:noFill/>
          <a:miter lim="400000"/>
        </a:ln>
        <a:effectLst/>
      </c:spPr>
      <c:txPr>
        <a:bodyPr/>
        <a:lstStyle/>
        <a:p>
          <a:pPr lvl="0">
            <a:defRPr sz="1000" b="0" i="0" u="none" strike="noStrike">
              <a:solidFill>
                <a:srgbClr val="000000"/>
              </a:solidFill>
              <a:effectLst/>
              <a:latin typeface="Verdana"/>
            </a:defRPr>
          </a:pPr>
          <a:endParaRPr lang="pl-PL"/>
        </a:p>
      </c:txPr>
    </c:legend>
    <c:plotVisOnly val="1"/>
    <c:dispBlanksAs val="gap"/>
    <c:showDLblsOverMax val="1"/>
  </c:chart>
  <c:spPr>
    <a:solidFill>
      <a:srgbClr val="FFFFFF"/>
    </a:solidFill>
    <a:ln w="6350" cap="flat">
      <a:solidFill>
        <a:srgbClr val="888888"/>
      </a:solidFill>
      <a:prstDash val="solid"/>
      <a:miter lim="800000"/>
    </a:ln>
    <a:effectLst/>
  </c:sp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pl-PL"/>
  <c:chart>
    <c:title>
      <c:tx>
        <c:rich>
          <a:bodyPr rot="0"/>
          <a:lstStyle/>
          <a:p>
            <a:pPr lvl="0"/>
            <a:endParaRPr lang="pl-PL"/>
          </a:p>
        </c:rich>
      </c:tx>
      <c:layout/>
      <c:overlay val="1"/>
    </c:title>
    <c:plotArea>
      <c:layout>
        <c:manualLayout>
          <c:layoutTarget val="inner"/>
          <c:xMode val="edge"/>
          <c:yMode val="edge"/>
          <c:x val="0.36578300000000002"/>
          <c:y val="4.2904200000000003E-2"/>
          <c:w val="0.57458299999999907"/>
          <c:h val="0.87514700000000079"/>
        </c:manualLayout>
      </c:layout>
      <c:barChart>
        <c:barDir val="bar"/>
        <c:grouping val="clustered"/>
        <c:ser>
          <c:idx val="0"/>
          <c:order val="0"/>
          <c:tx>
            <c:strRef>
              <c:f>'W. 43'!$A$3</c:f>
              <c:strCache>
                <c:ptCount val="1"/>
                <c:pt idx="0">
                  <c:v>Adults</c:v>
                </c:pt>
              </c:strCache>
            </c:strRef>
          </c:tx>
          <c:spPr>
            <a:solidFill>
              <a:srgbClr val="FFCCFF"/>
            </a:solidFill>
            <a:ln w="9525" cap="flat">
              <a:solidFill>
                <a:srgbClr val="000000"/>
              </a:solidFill>
              <a:prstDash val="solid"/>
              <a:bevel/>
            </a:ln>
            <a:effectLst/>
          </c:spPr>
          <c:dLbls>
            <c:numFmt formatCode="#,##0%" sourceLinked="0"/>
            <c:txPr>
              <a:bodyPr/>
              <a:lstStyle/>
              <a:p>
                <a:pPr lvl="0">
                  <a:defRPr sz="1000" b="0" i="0" u="none" strike="noStrike">
                    <a:solidFill>
                      <a:srgbClr val="000000"/>
                    </a:solidFill>
                    <a:effectLst/>
                    <a:latin typeface="Calibri"/>
                  </a:defRPr>
                </a:pPr>
                <a:endParaRPr lang="pl-PL"/>
              </a:p>
            </c:txPr>
            <c:dLblPos val="outEnd"/>
            <c:showVal val="1"/>
          </c:dLbls>
          <c:cat>
            <c:strRef>
              <c:f>('W. 43'!$B$2;'W. 43'!$C$2;'W. 43'!$D$2;'W. 43'!$E$2;'W. 43'!$F$2;'W. 43'!$G$2;'W. 43'!$H$2;'W. 43'!$I$2)</c:f>
              <c:strCache>
                <c:ptCount val="8"/>
                <c:pt idx="0">
                  <c:v>In other situations</c:v>
                </c:pt>
                <c:pt idx="1">
                  <c:v>When talking with friends</c:v>
                </c:pt>
                <c:pt idx="2">
                  <c:v>Demonstration (speaker)</c:v>
                </c:pt>
                <c:pt idx="3">
                  <c:v>Demonstration (participants)</c:v>
                </c:pt>
                <c:pt idx="4">
                  <c:v>Internet</c:v>
                </c:pt>
                <c:pt idx="5">
                  <c:v>Papers</c:v>
                </c:pt>
                <c:pt idx="6">
                  <c:v>Radio</c:v>
                </c:pt>
                <c:pt idx="7">
                  <c:v>TV</c:v>
                </c:pt>
              </c:strCache>
            </c:strRef>
          </c:cat>
          <c:val>
            <c:numRef>
              <c:f>'W. 43'!$B$3:$I$3</c:f>
              <c:numCache>
                <c:formatCode>0.000</c:formatCode>
                <c:ptCount val="8"/>
                <c:pt idx="0">
                  <c:v>2.5000000000000001E-2</c:v>
                </c:pt>
                <c:pt idx="1">
                  <c:v>0.42499999999999999</c:v>
                </c:pt>
                <c:pt idx="2">
                  <c:v>4.2000000000000003E-2</c:v>
                </c:pt>
                <c:pt idx="3">
                  <c:v>6.0999999999999999E-2</c:v>
                </c:pt>
                <c:pt idx="4">
                  <c:v>0.36099999999999999</c:v>
                </c:pt>
                <c:pt idx="5">
                  <c:v>0.14299999999999999</c:v>
                </c:pt>
                <c:pt idx="6">
                  <c:v>0.13300000000000001</c:v>
                </c:pt>
                <c:pt idx="7">
                  <c:v>0.40799999999999997</c:v>
                </c:pt>
              </c:numCache>
            </c:numRef>
          </c:val>
        </c:ser>
        <c:ser>
          <c:idx val="1"/>
          <c:order val="1"/>
          <c:tx>
            <c:strRef>
              <c:f>'W. 43'!$A$4</c:f>
              <c:strCache>
                <c:ptCount val="1"/>
                <c:pt idx="0">
                  <c:v>Young people</c:v>
                </c:pt>
              </c:strCache>
            </c:strRef>
          </c:tx>
          <c:spPr>
            <a:solidFill>
              <a:srgbClr val="A6A6A6"/>
            </a:solidFill>
            <a:ln w="9525" cap="flat">
              <a:solidFill>
                <a:srgbClr val="000000"/>
              </a:solidFill>
              <a:prstDash val="solid"/>
              <a:bevel/>
            </a:ln>
            <a:effectLst/>
          </c:spPr>
          <c:dLbls>
            <c:numFmt formatCode="#,##0%" sourceLinked="0"/>
            <c:txPr>
              <a:bodyPr/>
              <a:lstStyle/>
              <a:p>
                <a:pPr lvl="0">
                  <a:defRPr sz="1000" b="0" i="0" u="none" strike="noStrike">
                    <a:solidFill>
                      <a:srgbClr val="000000"/>
                    </a:solidFill>
                    <a:effectLst/>
                    <a:latin typeface="Calibri"/>
                  </a:defRPr>
                </a:pPr>
                <a:endParaRPr lang="pl-PL"/>
              </a:p>
            </c:txPr>
            <c:dLblPos val="outEnd"/>
            <c:showVal val="1"/>
          </c:dLbls>
          <c:cat>
            <c:strRef>
              <c:f>('W. 43'!$B$2;'W. 43'!$C$2;'W. 43'!$D$2;'W. 43'!$E$2;'W. 43'!$F$2;'W. 43'!$G$2;'W. 43'!$H$2;'W. 43'!$I$2)</c:f>
              <c:strCache>
                <c:ptCount val="8"/>
                <c:pt idx="0">
                  <c:v>In other situations</c:v>
                </c:pt>
                <c:pt idx="1">
                  <c:v>When talking with friends</c:v>
                </c:pt>
                <c:pt idx="2">
                  <c:v>Demonstration (speaker)</c:v>
                </c:pt>
                <c:pt idx="3">
                  <c:v>Demonstration (participants)</c:v>
                </c:pt>
                <c:pt idx="4">
                  <c:v>Internet</c:v>
                </c:pt>
                <c:pt idx="5">
                  <c:v>Papers</c:v>
                </c:pt>
                <c:pt idx="6">
                  <c:v>Radio</c:v>
                </c:pt>
                <c:pt idx="7">
                  <c:v>TV</c:v>
                </c:pt>
              </c:strCache>
            </c:strRef>
          </c:cat>
          <c:val>
            <c:numRef>
              <c:f>'W. 43'!$B$4:$I$4</c:f>
              <c:numCache>
                <c:formatCode>0.000</c:formatCode>
                <c:ptCount val="8"/>
                <c:pt idx="0" formatCode="0.00">
                  <c:v>0.02</c:v>
                </c:pt>
                <c:pt idx="1">
                  <c:v>0.65400000000000003</c:v>
                </c:pt>
                <c:pt idx="2">
                  <c:v>3.5000000000000003E-2</c:v>
                </c:pt>
                <c:pt idx="3">
                  <c:v>6.5000000000000002E-2</c:v>
                </c:pt>
                <c:pt idx="4">
                  <c:v>0.76800000000000002</c:v>
                </c:pt>
                <c:pt idx="5">
                  <c:v>0.114</c:v>
                </c:pt>
                <c:pt idx="6" formatCode="0.00">
                  <c:v>0.06</c:v>
                </c:pt>
                <c:pt idx="7">
                  <c:v>0.32900000000000001</c:v>
                </c:pt>
              </c:numCache>
            </c:numRef>
          </c:val>
        </c:ser>
        <c:gapWidth val="50"/>
        <c:axId val="89606400"/>
        <c:axId val="89608192"/>
      </c:barChart>
      <c:catAx>
        <c:axId val="89606400"/>
        <c:scaling>
          <c:orientation val="maxMin"/>
        </c:scaling>
        <c:axPos val="l"/>
        <c:numFmt formatCode="General" sourceLinked="1"/>
        <c:tickLblPos val="nextTo"/>
        <c:spPr>
          <a:ln w="12700" cap="flat">
            <a:solidFill>
              <a:srgbClr val="000000"/>
            </a:solidFill>
            <a:prstDash val="solid"/>
            <a:miter lim="400000"/>
          </a:ln>
        </c:spPr>
        <c:txPr>
          <a:bodyPr rot="0"/>
          <a:lstStyle/>
          <a:p>
            <a:pPr lvl="0">
              <a:defRPr sz="1000" b="0" i="0" u="none" strike="noStrike">
                <a:solidFill>
                  <a:srgbClr val="000000"/>
                </a:solidFill>
                <a:effectLst/>
                <a:latin typeface="Verdana"/>
              </a:defRPr>
            </a:pPr>
            <a:endParaRPr lang="pl-PL"/>
          </a:p>
        </c:txPr>
        <c:crossAx val="89608192"/>
        <c:crosses val="autoZero"/>
        <c:auto val="1"/>
        <c:lblAlgn val="ctr"/>
        <c:lblOffset val="100"/>
        <c:noMultiLvlLbl val="1"/>
      </c:catAx>
      <c:valAx>
        <c:axId val="89608192"/>
        <c:scaling>
          <c:orientation val="minMax"/>
        </c:scaling>
        <c:axPos val="t"/>
        <c:numFmt formatCode="0%" sourceLinked="0"/>
        <c:tickLblPos val="low"/>
        <c:spPr>
          <a:ln w="12700" cap="flat">
            <a:solidFill>
              <a:srgbClr val="000000"/>
            </a:solidFill>
            <a:prstDash val="solid"/>
            <a:miter lim="400000"/>
          </a:ln>
        </c:spPr>
        <c:txPr>
          <a:bodyPr rot="0"/>
          <a:lstStyle/>
          <a:p>
            <a:pPr lvl="0">
              <a:defRPr sz="1000" b="0" i="0" u="none" strike="noStrike">
                <a:solidFill>
                  <a:srgbClr val="000000"/>
                </a:solidFill>
                <a:effectLst/>
                <a:latin typeface="Calibri"/>
              </a:defRPr>
            </a:pPr>
            <a:endParaRPr lang="pl-PL"/>
          </a:p>
        </c:txPr>
        <c:crossAx val="89606400"/>
        <c:crosses val="autoZero"/>
        <c:crossBetween val="between"/>
        <c:majorUnit val="0.2"/>
        <c:minorUnit val="0.1"/>
      </c:valAx>
      <c:spPr>
        <a:solidFill>
          <a:srgbClr val="FFFFFF"/>
        </a:solidFill>
        <a:ln w="12700" cap="flat">
          <a:noFill/>
          <a:miter lim="400000"/>
        </a:ln>
        <a:effectLst/>
      </c:spPr>
    </c:plotArea>
    <c:legend>
      <c:legendPos val="r"/>
      <c:layout>
        <c:manualLayout>
          <c:xMode val="edge"/>
          <c:yMode val="edge"/>
          <c:x val="0.68260200000000004"/>
          <c:y val="3.807350000000001E-2"/>
          <c:w val="0.3173980000000004"/>
          <c:h val="6.3204999999999997E-2"/>
        </c:manualLayout>
      </c:layout>
      <c:overlay val="1"/>
      <c:spPr>
        <a:noFill/>
        <a:ln w="12700" cap="flat">
          <a:noFill/>
          <a:miter lim="400000"/>
        </a:ln>
        <a:effectLst/>
      </c:spPr>
      <c:txPr>
        <a:bodyPr/>
        <a:lstStyle/>
        <a:p>
          <a:pPr lvl="0">
            <a:defRPr sz="1100" b="0" i="0" u="none" strike="noStrike">
              <a:solidFill>
                <a:srgbClr val="000000"/>
              </a:solidFill>
              <a:effectLst/>
              <a:latin typeface="Verdana"/>
            </a:defRPr>
          </a:pPr>
          <a:endParaRPr lang="pl-PL"/>
        </a:p>
      </c:txPr>
    </c:legend>
    <c:plotVisOnly val="1"/>
    <c:dispBlanksAs val="gap"/>
    <c:showDLblsOverMax val="1"/>
  </c:chart>
  <c:spPr>
    <a:solidFill>
      <a:srgbClr val="FFFFFF"/>
    </a:solidFill>
    <a:ln>
      <a:noFill/>
    </a:ln>
    <a:effectLst/>
  </c:sp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pl-PL"/>
  <c:chart>
    <c:title>
      <c:tx>
        <c:rich>
          <a:bodyPr rot="0"/>
          <a:lstStyle/>
          <a:p>
            <a:pPr lvl="0"/>
            <a:endParaRPr lang="pl-PL"/>
          </a:p>
        </c:rich>
      </c:tx>
      <c:layout/>
      <c:overlay val="1"/>
    </c:title>
    <c:plotArea>
      <c:layout>
        <c:manualLayout>
          <c:layoutTarget val="inner"/>
          <c:xMode val="edge"/>
          <c:yMode val="edge"/>
          <c:x val="0.37189400000000034"/>
          <c:y val="4.4489899999999999E-2"/>
          <c:w val="0.53226199999999957"/>
          <c:h val="0.87099400000000093"/>
        </c:manualLayout>
      </c:layout>
      <c:barChart>
        <c:barDir val="bar"/>
        <c:grouping val="clustered"/>
        <c:ser>
          <c:idx val="0"/>
          <c:order val="0"/>
          <c:tx>
            <c:strRef>
              <c:f>'W. 47'!$B$3</c:f>
              <c:strCache>
                <c:ptCount val="1"/>
                <c:pt idx="0">
                  <c:v>Adults</c:v>
                </c:pt>
              </c:strCache>
            </c:strRef>
          </c:tx>
          <c:spPr>
            <a:solidFill>
              <a:srgbClr val="FF3399"/>
            </a:solidFill>
            <a:ln w="12700" cap="flat">
              <a:noFill/>
              <a:miter lim="400000"/>
            </a:ln>
            <a:effectLst/>
          </c:spPr>
          <c:cat>
            <c:strRef>
              <c:f>('W. 47'!$C$2;'W. 47'!$D$2;'W. 47'!$E$2;'W. 47'!$F$2;'W. 47'!$G$2;'W. 47'!$H$2;'W. 47'!$I$2;'W. 47'!$J$2;'W. 47'!$K$2;'W. 47'!$L$2;'W. 47'!$M$2;'W. 47'!$N$2;'W. 47'!$O$2)</c:f>
              <c:strCache>
                <c:ptCount val="13"/>
                <c:pt idx="0">
                  <c:v>Stereotype - competence</c:v>
                </c:pt>
                <c:pt idx="1">
                  <c:v>Stereotype - warmth</c:v>
                </c:pt>
                <c:pt idx="2">
                  <c:v>Symbolic danger</c:v>
                </c:pt>
                <c:pt idx="3">
                  <c:v>Real danger</c:v>
                </c:pt>
                <c:pt idx="4">
                  <c:v>Traditional homophobia</c:v>
                </c:pt>
                <c:pt idx="5">
                  <c:v>Modern homophobia</c:v>
                </c:pt>
                <c:pt idx="6">
                  <c:v>Authoritarianism</c:v>
                </c:pt>
                <c:pt idx="7">
                  <c:v>Verbal aggression</c:v>
                </c:pt>
                <c:pt idx="8">
                  <c:v>Oriented towards social domination</c:v>
                </c:pt>
                <c:pt idx="9">
                  <c:v>Support for censorship</c:v>
                </c:pt>
                <c:pt idx="10">
                  <c:v>Religiousness</c:v>
                </c:pt>
                <c:pt idx="11">
                  <c:v>Participation in religious observances</c:v>
                </c:pt>
                <c:pt idx="12">
                  <c:v>Right-wing views</c:v>
                </c:pt>
              </c:strCache>
            </c:strRef>
          </c:cat>
          <c:val>
            <c:numRef>
              <c:f>'W. 47'!$C$3:$O$3</c:f>
              <c:numCache>
                <c:formatCode>0.00</c:formatCode>
                <c:ptCount val="13"/>
                <c:pt idx="0">
                  <c:v>-0.10118199999999999</c:v>
                </c:pt>
                <c:pt idx="1">
                  <c:v>8.5083000000000006E-2</c:v>
                </c:pt>
                <c:pt idx="2">
                  <c:v>-0.14816699999999999</c:v>
                </c:pt>
                <c:pt idx="3">
                  <c:v>-2.1125999999999999E-2</c:v>
                </c:pt>
                <c:pt idx="4">
                  <c:v>-0.21180199999999999</c:v>
                </c:pt>
                <c:pt idx="5">
                  <c:v>-0.167353</c:v>
                </c:pt>
                <c:pt idx="6">
                  <c:v>5.5086000000000003E-2</c:v>
                </c:pt>
                <c:pt idx="7">
                  <c:v>5.7499999999999999E-3</c:v>
                </c:pt>
                <c:pt idx="8">
                  <c:v>-5.6485E-2</c:v>
                </c:pt>
                <c:pt idx="9">
                  <c:v>9.1181999999999999E-2</c:v>
                </c:pt>
                <c:pt idx="10">
                  <c:v>-5.2449999999999997E-2</c:v>
                </c:pt>
                <c:pt idx="11">
                  <c:v>-3.7054999999999998E-2</c:v>
                </c:pt>
                <c:pt idx="12">
                  <c:v>-6.1275000000000003E-2</c:v>
                </c:pt>
              </c:numCache>
            </c:numRef>
          </c:val>
        </c:ser>
        <c:ser>
          <c:idx val="1"/>
          <c:order val="1"/>
          <c:tx>
            <c:strRef>
              <c:f>'W. 47'!$B$4</c:f>
              <c:strCache>
                <c:ptCount val="1"/>
                <c:pt idx="0">
                  <c:v>Young people</c:v>
                </c:pt>
              </c:strCache>
            </c:strRef>
          </c:tx>
          <c:spPr>
            <a:solidFill>
              <a:srgbClr val="515151"/>
            </a:solidFill>
            <a:ln w="12700" cap="flat">
              <a:noFill/>
              <a:miter lim="400000"/>
            </a:ln>
            <a:effectLst/>
          </c:spPr>
          <c:cat>
            <c:strRef>
              <c:f>('W. 47'!$C$2;'W. 47'!$D$2;'W. 47'!$E$2;'W. 47'!$F$2;'W. 47'!$G$2;'W. 47'!$H$2;'W. 47'!$I$2;'W. 47'!$J$2;'W. 47'!$K$2;'W. 47'!$L$2;'W. 47'!$M$2;'W. 47'!$N$2;'W. 47'!$O$2)</c:f>
              <c:strCache>
                <c:ptCount val="13"/>
                <c:pt idx="0">
                  <c:v>Stereotype - competence</c:v>
                </c:pt>
                <c:pt idx="1">
                  <c:v>Stereotype - warmth</c:v>
                </c:pt>
                <c:pt idx="2">
                  <c:v>Symbolic danger</c:v>
                </c:pt>
                <c:pt idx="3">
                  <c:v>Real danger</c:v>
                </c:pt>
                <c:pt idx="4">
                  <c:v>Traditional homophobia</c:v>
                </c:pt>
                <c:pt idx="5">
                  <c:v>Modern homophobia</c:v>
                </c:pt>
                <c:pt idx="6">
                  <c:v>Authoritarianism</c:v>
                </c:pt>
                <c:pt idx="7">
                  <c:v>Verbal aggression</c:v>
                </c:pt>
                <c:pt idx="8">
                  <c:v>Oriented towards social domination</c:v>
                </c:pt>
                <c:pt idx="9">
                  <c:v>Support for censorship</c:v>
                </c:pt>
                <c:pt idx="10">
                  <c:v>Religiousness</c:v>
                </c:pt>
                <c:pt idx="11">
                  <c:v>Participation in religious observances</c:v>
                </c:pt>
                <c:pt idx="12">
                  <c:v>Right-wing views</c:v>
                </c:pt>
              </c:strCache>
            </c:strRef>
          </c:cat>
          <c:val>
            <c:numRef>
              <c:f>'W. 47'!$C$4:$O$4</c:f>
              <c:numCache>
                <c:formatCode>0.00</c:formatCode>
                <c:ptCount val="13"/>
                <c:pt idx="0">
                  <c:v>9.2539999999999997E-2</c:v>
                </c:pt>
                <c:pt idx="1">
                  <c:v>-3.2200000000000002E-4</c:v>
                </c:pt>
                <c:pt idx="2">
                  <c:v>-0.14114399999999999</c:v>
                </c:pt>
                <c:pt idx="3">
                  <c:v>0.12917699999999999</c:v>
                </c:pt>
                <c:pt idx="4">
                  <c:v>-0.22665199999999999</c:v>
                </c:pt>
                <c:pt idx="5">
                  <c:v>-0.25375599999999998</c:v>
                </c:pt>
                <c:pt idx="6">
                  <c:v>0.22887299999999999</c:v>
                </c:pt>
                <c:pt idx="7">
                  <c:v>6.5789999999999998E-3</c:v>
                </c:pt>
                <c:pt idx="8">
                  <c:v>-9.8447999999999994E-2</c:v>
                </c:pt>
                <c:pt idx="9">
                  <c:v>0.19014300000000001</c:v>
                </c:pt>
                <c:pt idx="10">
                  <c:v>2.9943999999999998E-2</c:v>
                </c:pt>
                <c:pt idx="11">
                  <c:v>-6.3719999999999999E-2</c:v>
                </c:pt>
                <c:pt idx="12">
                  <c:v>-0.16847400000000001</c:v>
                </c:pt>
              </c:numCache>
            </c:numRef>
          </c:val>
        </c:ser>
        <c:axId val="89684608"/>
        <c:axId val="95238784"/>
      </c:barChart>
      <c:catAx>
        <c:axId val="89684608"/>
        <c:scaling>
          <c:orientation val="maxMin"/>
        </c:scaling>
        <c:axPos val="l"/>
        <c:numFmt formatCode="General" sourceLinked="1"/>
        <c:tickLblPos val="low"/>
        <c:spPr>
          <a:ln w="12700" cap="flat">
            <a:solidFill>
              <a:srgbClr val="000000"/>
            </a:solidFill>
            <a:prstDash val="solid"/>
            <a:miter lim="400000"/>
          </a:ln>
        </c:spPr>
        <c:txPr>
          <a:bodyPr rot="0"/>
          <a:lstStyle/>
          <a:p>
            <a:pPr lvl="0">
              <a:defRPr sz="1000" b="0" i="0" u="none" strike="noStrike">
                <a:solidFill>
                  <a:srgbClr val="000000"/>
                </a:solidFill>
                <a:effectLst/>
                <a:latin typeface="Calibri"/>
              </a:defRPr>
            </a:pPr>
            <a:endParaRPr lang="pl-PL"/>
          </a:p>
        </c:txPr>
        <c:crossAx val="95238784"/>
        <c:crosses val="autoZero"/>
        <c:auto val="1"/>
        <c:lblAlgn val="ctr"/>
        <c:lblOffset val="100"/>
        <c:noMultiLvlLbl val="1"/>
      </c:catAx>
      <c:valAx>
        <c:axId val="95238784"/>
        <c:scaling>
          <c:orientation val="minMax"/>
        </c:scaling>
        <c:axPos val="t"/>
        <c:numFmt formatCode="#,##0.00" sourceLinked="0"/>
        <c:tickLblPos val="low"/>
        <c:spPr>
          <a:ln w="12700" cap="flat">
            <a:solidFill>
              <a:srgbClr val="000000"/>
            </a:solidFill>
            <a:prstDash val="solid"/>
            <a:miter lim="400000"/>
          </a:ln>
        </c:spPr>
        <c:txPr>
          <a:bodyPr rot="0"/>
          <a:lstStyle/>
          <a:p>
            <a:pPr lvl="0">
              <a:defRPr sz="1000" b="0" i="0" u="none" strike="noStrike">
                <a:solidFill>
                  <a:srgbClr val="000000"/>
                </a:solidFill>
                <a:effectLst/>
                <a:latin typeface="Calibri"/>
              </a:defRPr>
            </a:pPr>
            <a:endParaRPr lang="pl-PL"/>
          </a:p>
        </c:txPr>
        <c:crossAx val="89684608"/>
        <c:crosses val="autoZero"/>
        <c:crossBetween val="between"/>
        <c:majorUnit val="0.15000000000000016"/>
        <c:minorUnit val="7.5000000000000011E-2"/>
      </c:valAx>
      <c:spPr>
        <a:solidFill>
          <a:srgbClr val="FFFFFF"/>
        </a:solidFill>
        <a:ln w="12700" cap="flat">
          <a:noFill/>
          <a:miter lim="400000"/>
        </a:ln>
        <a:effectLst/>
      </c:spPr>
    </c:plotArea>
    <c:legend>
      <c:legendPos val="r"/>
      <c:layout>
        <c:manualLayout>
          <c:xMode val="edge"/>
          <c:yMode val="edge"/>
          <c:x val="0.73567996159179472"/>
          <c:y val="9.6380423663932513E-2"/>
          <c:w val="0.26432000000000033"/>
          <c:h val="5.6989900000000003E-2"/>
        </c:manualLayout>
      </c:layout>
      <c:overlay val="1"/>
      <c:spPr>
        <a:noFill/>
        <a:ln w="12700" cap="flat">
          <a:noFill/>
          <a:miter lim="400000"/>
        </a:ln>
        <a:effectLst/>
      </c:spPr>
      <c:txPr>
        <a:bodyPr/>
        <a:lstStyle/>
        <a:p>
          <a:pPr lvl="0">
            <a:defRPr sz="1000" b="0" i="0" u="none" strike="noStrike">
              <a:solidFill>
                <a:srgbClr val="000000"/>
              </a:solidFill>
              <a:effectLst/>
              <a:latin typeface="Calibri"/>
            </a:defRPr>
          </a:pPr>
          <a:endParaRPr lang="pl-PL"/>
        </a:p>
      </c:txPr>
    </c:legend>
    <c:plotVisOnly val="1"/>
    <c:dispBlanksAs val="gap"/>
    <c:showDLblsOverMax val="1"/>
  </c:chart>
  <c:spPr>
    <a:solidFill>
      <a:srgbClr val="FFFFFF"/>
    </a:solidFill>
    <a:ln w="9525" cap="flat">
      <a:solidFill>
        <a:srgbClr val="888888"/>
      </a:solidFill>
      <a:prstDash val="solid"/>
      <a:bevel/>
    </a:ln>
    <a:effectLst/>
  </c:spPr>
  <c:externalData r:id="rId1"/>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pl-PL"/>
  <c:chart>
    <c:title>
      <c:tx>
        <c:rich>
          <a:bodyPr rot="0"/>
          <a:lstStyle/>
          <a:p>
            <a:pPr lvl="0"/>
            <a:endParaRPr lang="pl-PL"/>
          </a:p>
        </c:rich>
      </c:tx>
      <c:layout/>
      <c:overlay val="1"/>
    </c:title>
    <c:plotArea>
      <c:layout>
        <c:manualLayout>
          <c:layoutTarget val="inner"/>
          <c:xMode val="edge"/>
          <c:yMode val="edge"/>
          <c:x val="5.2362900000000108E-2"/>
          <c:y val="5.3453399999999998E-2"/>
          <c:w val="0.70669900000000097"/>
          <c:h val="0.8490710000000008"/>
        </c:manualLayout>
      </c:layout>
      <c:barChart>
        <c:barDir val="col"/>
        <c:grouping val="percentStacked"/>
        <c:ser>
          <c:idx val="0"/>
          <c:order val="0"/>
          <c:tx>
            <c:strRef>
              <c:f>'W. 50'!$C$2</c:f>
              <c:strCache>
                <c:ptCount val="1"/>
                <c:pt idx="0">
                  <c:v>Allowed</c:v>
                </c:pt>
              </c:strCache>
            </c:strRef>
          </c:tx>
          <c:spPr>
            <a:solidFill>
              <a:srgbClr val="FF3399"/>
            </a:solidFill>
            <a:ln w="12700" cap="flat">
              <a:noFill/>
              <a:miter lim="400000"/>
            </a:ln>
            <a:effectLst/>
          </c:spPr>
          <c:dLbls>
            <c:numFmt formatCode="0%" sourceLinked="0"/>
            <c:txPr>
              <a:bodyPr/>
              <a:lstStyle/>
              <a:p>
                <a:pPr lvl="0">
                  <a:defRPr sz="1000" b="0" i="0" u="none" strike="noStrike">
                    <a:solidFill>
                      <a:srgbClr val="000000"/>
                    </a:solidFill>
                    <a:effectLst/>
                    <a:latin typeface="Verdana"/>
                  </a:defRPr>
                </a:pPr>
                <a:endParaRPr lang="pl-PL"/>
              </a:p>
            </c:txPr>
            <c:dLblPos val="ctr"/>
            <c:showVal val="1"/>
          </c:dLbls>
          <c:cat>
            <c:multiLvlStrRef>
              <c:f>'W. 50'!$A$3:$B$8</c:f>
              <c:multiLvlStrCache>
                <c:ptCount val="6"/>
                <c:lvl>
                  <c:pt idx="0">
                    <c:v>Adults</c:v>
                  </c:pt>
                  <c:pt idx="1">
                    <c:v>Young people</c:v>
                  </c:pt>
                  <c:pt idx="2">
                    <c:v>Adults</c:v>
                  </c:pt>
                  <c:pt idx="3">
                    <c:v>Young people</c:v>
                  </c:pt>
                  <c:pt idx="4">
                    <c:v>Adults</c:v>
                  </c:pt>
                  <c:pt idx="5">
                    <c:v>Young people</c:v>
                  </c:pt>
                </c:lvl>
                <c:lvl>
                  <c:pt idx="0">
                    <c:v>1. Muslims are stinky...</c:v>
                  </c:pt>
                  <c:pt idx="2">
                    <c:v>2. All Muslims are …</c:v>
                  </c:pt>
                  <c:pt idx="4">
                    <c:v>3. Attacking people with acid…</c:v>
                  </c:pt>
                </c:lvl>
              </c:multiLvlStrCache>
            </c:multiLvlStrRef>
          </c:cat>
          <c:val>
            <c:numRef>
              <c:f>'W. 50'!$C$3:$C$8</c:f>
              <c:numCache>
                <c:formatCode>0.00</c:formatCode>
                <c:ptCount val="6"/>
                <c:pt idx="0">
                  <c:v>0.1499503475670308</c:v>
                </c:pt>
                <c:pt idx="1">
                  <c:v>0.1868300153139357</c:v>
                </c:pt>
                <c:pt idx="2">
                  <c:v>0.112214498510427</c:v>
                </c:pt>
                <c:pt idx="3">
                  <c:v>0.15007656967840741</c:v>
                </c:pt>
                <c:pt idx="4">
                  <c:v>0.1429990069513406</c:v>
                </c:pt>
                <c:pt idx="5">
                  <c:v>0.20826952526799389</c:v>
                </c:pt>
              </c:numCache>
            </c:numRef>
          </c:val>
        </c:ser>
        <c:ser>
          <c:idx val="1"/>
          <c:order val="1"/>
          <c:tx>
            <c:strRef>
              <c:f>'W. 50'!$D$2</c:f>
              <c:strCache>
                <c:ptCount val="1"/>
                <c:pt idx="0">
                  <c:v>No clear opinion</c:v>
                </c:pt>
              </c:strCache>
            </c:strRef>
          </c:tx>
          <c:spPr>
            <a:solidFill>
              <a:srgbClr val="D0CECE"/>
            </a:solidFill>
            <a:ln w="12700" cap="flat">
              <a:noFill/>
              <a:miter lim="400000"/>
            </a:ln>
            <a:effectLst/>
          </c:spPr>
          <c:dLbls>
            <c:numFmt formatCode="0%" sourceLinked="0"/>
            <c:txPr>
              <a:bodyPr/>
              <a:lstStyle/>
              <a:p>
                <a:pPr lvl="0">
                  <a:defRPr sz="1000" b="0" i="0" u="none" strike="noStrike">
                    <a:solidFill>
                      <a:srgbClr val="000000"/>
                    </a:solidFill>
                    <a:effectLst/>
                    <a:latin typeface="Verdana"/>
                  </a:defRPr>
                </a:pPr>
                <a:endParaRPr lang="pl-PL"/>
              </a:p>
            </c:txPr>
            <c:dLblPos val="ctr"/>
            <c:showVal val="1"/>
          </c:dLbls>
          <c:cat>
            <c:multiLvlStrRef>
              <c:f>'W. 50'!$A$3:$B$8</c:f>
              <c:multiLvlStrCache>
                <c:ptCount val="6"/>
                <c:lvl>
                  <c:pt idx="0">
                    <c:v>Adults</c:v>
                  </c:pt>
                  <c:pt idx="1">
                    <c:v>Young people</c:v>
                  </c:pt>
                  <c:pt idx="2">
                    <c:v>Adults</c:v>
                  </c:pt>
                  <c:pt idx="3">
                    <c:v>Young people</c:v>
                  </c:pt>
                  <c:pt idx="4">
                    <c:v>Adults</c:v>
                  </c:pt>
                  <c:pt idx="5">
                    <c:v>Young people</c:v>
                  </c:pt>
                </c:lvl>
                <c:lvl>
                  <c:pt idx="0">
                    <c:v>1. Muslims are stinky...</c:v>
                  </c:pt>
                  <c:pt idx="2">
                    <c:v>2. All Muslims are …</c:v>
                  </c:pt>
                  <c:pt idx="4">
                    <c:v>3. Attacking people with acid…</c:v>
                  </c:pt>
                </c:lvl>
              </c:multiLvlStrCache>
            </c:multiLvlStrRef>
          </c:cat>
          <c:val>
            <c:numRef>
              <c:f>'W. 50'!$D$3:$D$8</c:f>
              <c:numCache>
                <c:formatCode>0.00</c:formatCode>
                <c:ptCount val="6"/>
                <c:pt idx="0">
                  <c:v>0.10923535253227409</c:v>
                </c:pt>
                <c:pt idx="1">
                  <c:v>0.1179173047473201</c:v>
                </c:pt>
                <c:pt idx="2">
                  <c:v>0.1211519364448858</c:v>
                </c:pt>
                <c:pt idx="3">
                  <c:v>8.575803981623277E-2</c:v>
                </c:pt>
                <c:pt idx="4">
                  <c:v>0.1161866931479642</c:v>
                </c:pt>
                <c:pt idx="5">
                  <c:v>0.12557427258805509</c:v>
                </c:pt>
              </c:numCache>
            </c:numRef>
          </c:val>
        </c:ser>
        <c:ser>
          <c:idx val="2"/>
          <c:order val="2"/>
          <c:tx>
            <c:strRef>
              <c:f>'W. 50'!$E$2</c:f>
              <c:strCache>
                <c:ptCount val="1"/>
                <c:pt idx="0">
                  <c:v>Forbidden</c:v>
                </c:pt>
              </c:strCache>
            </c:strRef>
          </c:tx>
          <c:spPr>
            <a:solidFill>
              <a:srgbClr val="FFCCFF"/>
            </a:solidFill>
            <a:ln w="12700" cap="flat">
              <a:noFill/>
              <a:miter lim="400000"/>
            </a:ln>
            <a:effectLst/>
          </c:spPr>
          <c:dLbls>
            <c:numFmt formatCode="0%" sourceLinked="0"/>
            <c:txPr>
              <a:bodyPr/>
              <a:lstStyle/>
              <a:p>
                <a:pPr lvl="0">
                  <a:defRPr sz="1000" b="0" i="0" u="none" strike="noStrike">
                    <a:solidFill>
                      <a:srgbClr val="000000"/>
                    </a:solidFill>
                    <a:effectLst/>
                    <a:latin typeface="Verdana"/>
                  </a:defRPr>
                </a:pPr>
                <a:endParaRPr lang="pl-PL"/>
              </a:p>
            </c:txPr>
            <c:dLblPos val="ctr"/>
            <c:showVal val="1"/>
          </c:dLbls>
          <c:cat>
            <c:multiLvlStrRef>
              <c:f>'W. 50'!$A$3:$B$8</c:f>
              <c:multiLvlStrCache>
                <c:ptCount val="6"/>
                <c:lvl>
                  <c:pt idx="0">
                    <c:v>Adults</c:v>
                  </c:pt>
                  <c:pt idx="1">
                    <c:v>Young people</c:v>
                  </c:pt>
                  <c:pt idx="2">
                    <c:v>Adults</c:v>
                  </c:pt>
                  <c:pt idx="3">
                    <c:v>Young people</c:v>
                  </c:pt>
                  <c:pt idx="4">
                    <c:v>Adults</c:v>
                  </c:pt>
                  <c:pt idx="5">
                    <c:v>Young people</c:v>
                  </c:pt>
                </c:lvl>
                <c:lvl>
                  <c:pt idx="0">
                    <c:v>1. Muslims are stinky...</c:v>
                  </c:pt>
                  <c:pt idx="2">
                    <c:v>2. All Muslims are …</c:v>
                  </c:pt>
                  <c:pt idx="4">
                    <c:v>3. Attacking people with acid…</c:v>
                  </c:pt>
                </c:lvl>
              </c:multiLvlStrCache>
            </c:multiLvlStrRef>
          </c:cat>
          <c:val>
            <c:numRef>
              <c:f>'W. 50'!$E$3:$E$8</c:f>
              <c:numCache>
                <c:formatCode>0.00</c:formatCode>
                <c:ptCount val="6"/>
                <c:pt idx="0">
                  <c:v>0.67825223435948356</c:v>
                </c:pt>
                <c:pt idx="1">
                  <c:v>0.6814701378254211</c:v>
                </c:pt>
                <c:pt idx="2">
                  <c:v>0.71002979145978151</c:v>
                </c:pt>
                <c:pt idx="3">
                  <c:v>0.75344563552833077</c:v>
                </c:pt>
                <c:pt idx="4">
                  <c:v>0.65441906653426019</c:v>
                </c:pt>
                <c:pt idx="5">
                  <c:v>0.64012251148545174</c:v>
                </c:pt>
              </c:numCache>
            </c:numRef>
          </c:val>
        </c:ser>
        <c:ser>
          <c:idx val="3"/>
          <c:order val="3"/>
          <c:tx>
            <c:strRef>
              <c:f>'W. 50'!$F$2</c:f>
              <c:strCache>
                <c:ptCount val="1"/>
                <c:pt idx="0">
                  <c:v>Refusal to answer</c:v>
                </c:pt>
              </c:strCache>
            </c:strRef>
          </c:tx>
          <c:spPr>
            <a:solidFill>
              <a:srgbClr val="515151"/>
            </a:solidFill>
            <a:ln w="12700" cap="flat">
              <a:noFill/>
              <a:miter lim="400000"/>
            </a:ln>
            <a:effectLst/>
          </c:spPr>
          <c:dLbls>
            <c:numFmt formatCode="0%" sourceLinked="0"/>
            <c:txPr>
              <a:bodyPr/>
              <a:lstStyle/>
              <a:p>
                <a:pPr lvl="0">
                  <a:defRPr sz="1000" b="0" i="0" u="none" strike="noStrike">
                    <a:solidFill>
                      <a:srgbClr val="000000"/>
                    </a:solidFill>
                    <a:effectLst/>
                    <a:latin typeface="Verdana"/>
                  </a:defRPr>
                </a:pPr>
                <a:endParaRPr lang="pl-PL"/>
              </a:p>
            </c:txPr>
            <c:dLblPos val="ctr"/>
            <c:showVal val="1"/>
          </c:dLbls>
          <c:cat>
            <c:multiLvlStrRef>
              <c:f>'W. 50'!$A$3:$B$8</c:f>
              <c:multiLvlStrCache>
                <c:ptCount val="6"/>
                <c:lvl>
                  <c:pt idx="0">
                    <c:v>Adults</c:v>
                  </c:pt>
                  <c:pt idx="1">
                    <c:v>Young people</c:v>
                  </c:pt>
                  <c:pt idx="2">
                    <c:v>Adults</c:v>
                  </c:pt>
                  <c:pt idx="3">
                    <c:v>Young people</c:v>
                  </c:pt>
                  <c:pt idx="4">
                    <c:v>Adults</c:v>
                  </c:pt>
                  <c:pt idx="5">
                    <c:v>Young people</c:v>
                  </c:pt>
                </c:lvl>
                <c:lvl>
                  <c:pt idx="0">
                    <c:v>1. Muslims are stinky...</c:v>
                  </c:pt>
                  <c:pt idx="2">
                    <c:v>2. All Muslims are …</c:v>
                  </c:pt>
                  <c:pt idx="4">
                    <c:v>3. Attacking people with acid…</c:v>
                  </c:pt>
                </c:lvl>
              </c:multiLvlStrCache>
            </c:multiLvlStrRef>
          </c:cat>
          <c:val>
            <c:numRef>
              <c:f>'W. 50'!$F$3:$F$8</c:f>
              <c:numCache>
                <c:formatCode>0.00</c:formatCode>
                <c:ptCount val="6"/>
                <c:pt idx="0">
                  <c:v>6.3555114200595828E-2</c:v>
                </c:pt>
                <c:pt idx="1">
                  <c:v>1.531393568147014E-2</c:v>
                </c:pt>
                <c:pt idx="2">
                  <c:v>5.6603773584905662E-2</c:v>
                </c:pt>
                <c:pt idx="3">
                  <c:v>1.07197549770291E-2</c:v>
                </c:pt>
                <c:pt idx="4">
                  <c:v>8.6395233366434954E-2</c:v>
                </c:pt>
                <c:pt idx="5">
                  <c:v>2.6033690658499239E-2</c:v>
                </c:pt>
              </c:numCache>
            </c:numRef>
          </c:val>
        </c:ser>
        <c:overlap val="100"/>
        <c:axId val="89664128"/>
        <c:axId val="127984768"/>
      </c:barChart>
      <c:catAx>
        <c:axId val="89664128"/>
        <c:scaling>
          <c:orientation val="minMax"/>
        </c:scaling>
        <c:axPos val="b"/>
        <c:numFmt formatCode="0%" sourceLinked="1"/>
        <c:tickLblPos val="low"/>
        <c:spPr>
          <a:ln w="12700" cap="flat">
            <a:solidFill>
              <a:srgbClr val="000000"/>
            </a:solidFill>
            <a:prstDash val="solid"/>
            <a:miter lim="400000"/>
          </a:ln>
        </c:spPr>
        <c:txPr>
          <a:bodyPr rot="0"/>
          <a:lstStyle/>
          <a:p>
            <a:pPr lvl="0">
              <a:defRPr sz="1000" b="0" i="0" u="none" strike="noStrike">
                <a:solidFill>
                  <a:srgbClr val="000000"/>
                </a:solidFill>
                <a:effectLst/>
                <a:latin typeface="Verdana"/>
              </a:defRPr>
            </a:pPr>
            <a:endParaRPr lang="pl-PL"/>
          </a:p>
        </c:txPr>
        <c:crossAx val="127984768"/>
        <c:crosses val="autoZero"/>
        <c:auto val="1"/>
        <c:lblAlgn val="ctr"/>
        <c:lblOffset val="100"/>
      </c:catAx>
      <c:valAx>
        <c:axId val="127984768"/>
        <c:scaling>
          <c:orientation val="minMax"/>
          <c:max val="1"/>
        </c:scaling>
        <c:axPos val="l"/>
        <c:numFmt formatCode="0%" sourceLinked="0"/>
        <c:tickLblPos val="nextTo"/>
        <c:spPr>
          <a:ln w="12700" cap="flat">
            <a:solidFill>
              <a:srgbClr val="000000"/>
            </a:solidFill>
            <a:prstDash val="solid"/>
            <a:miter lim="400000"/>
          </a:ln>
        </c:spPr>
        <c:txPr>
          <a:bodyPr rot="0"/>
          <a:lstStyle/>
          <a:p>
            <a:pPr lvl="0">
              <a:defRPr sz="1000" b="0" i="0" u="none" strike="noStrike">
                <a:solidFill>
                  <a:srgbClr val="000000"/>
                </a:solidFill>
                <a:effectLst/>
                <a:latin typeface="Verdana"/>
              </a:defRPr>
            </a:pPr>
            <a:endParaRPr lang="pl-PL"/>
          </a:p>
        </c:txPr>
        <c:crossAx val="89664128"/>
        <c:crosses val="autoZero"/>
        <c:crossBetween val="between"/>
        <c:majorUnit val="0.25"/>
        <c:minorUnit val="0.125"/>
      </c:valAx>
      <c:spPr>
        <a:solidFill>
          <a:srgbClr val="FFFFFF"/>
        </a:solidFill>
        <a:ln w="12700" cap="flat">
          <a:noFill/>
          <a:miter lim="400000"/>
        </a:ln>
        <a:effectLst/>
      </c:spPr>
    </c:plotArea>
    <c:legend>
      <c:legendPos val="r"/>
      <c:layout>
        <c:manualLayout>
          <c:xMode val="edge"/>
          <c:yMode val="edge"/>
          <c:x val="0.78912499999999997"/>
          <c:y val="0.102578"/>
          <c:w val="0.21087500000000001"/>
          <c:h val="0.4069590333466383"/>
        </c:manualLayout>
      </c:layout>
      <c:overlay val="1"/>
      <c:spPr>
        <a:noFill/>
        <a:ln w="12700" cap="flat">
          <a:noFill/>
          <a:miter lim="400000"/>
        </a:ln>
        <a:effectLst/>
      </c:spPr>
      <c:txPr>
        <a:bodyPr/>
        <a:lstStyle/>
        <a:p>
          <a:pPr lvl="0">
            <a:defRPr sz="1000" b="0" i="0" u="none" strike="noStrike">
              <a:solidFill>
                <a:srgbClr val="000000"/>
              </a:solidFill>
              <a:effectLst/>
              <a:latin typeface="Verdana"/>
            </a:defRPr>
          </a:pPr>
          <a:endParaRPr lang="pl-PL"/>
        </a:p>
      </c:txPr>
    </c:legend>
    <c:plotVisOnly val="1"/>
    <c:dispBlanksAs val="gap"/>
    <c:showDLblsOverMax val="1"/>
  </c:chart>
  <c:spPr>
    <a:solidFill>
      <a:srgbClr val="FFFFFF"/>
    </a:solidFill>
    <a:ln w="6350" cap="flat">
      <a:solidFill>
        <a:srgbClr val="888888"/>
      </a:solidFill>
      <a:prstDash val="solid"/>
      <a:miter lim="800000"/>
    </a:ln>
    <a:effectLst/>
  </c:spPr>
  <c:externalData r:id="rId1"/>
</c:chartSpace>
</file>

<file path=ppt/charts/chart19.xml><?xml version="1.0" encoding="utf-8"?>
<c:chartSpace xmlns:c="http://schemas.openxmlformats.org/drawingml/2006/chart" xmlns:a="http://schemas.openxmlformats.org/drawingml/2006/main" xmlns:r="http://schemas.openxmlformats.org/officeDocument/2006/relationships">
  <c:date1904 val="1"/>
  <c:lang val="pl-PL"/>
  <c:chart>
    <c:title>
      <c:tx>
        <c:rich>
          <a:bodyPr rot="0"/>
          <a:lstStyle/>
          <a:p>
            <a:pPr lvl="0"/>
            <a:endParaRPr lang="pl-PL"/>
          </a:p>
        </c:rich>
      </c:tx>
      <c:layout/>
      <c:overlay val="1"/>
    </c:title>
    <c:plotArea>
      <c:layout>
        <c:manualLayout>
          <c:layoutTarget val="inner"/>
          <c:xMode val="edge"/>
          <c:yMode val="edge"/>
          <c:x val="0.34629800000000005"/>
          <c:y val="4.0264899999999985E-2"/>
          <c:w val="0.63049500000000092"/>
          <c:h val="0.88205900000000004"/>
        </c:manualLayout>
      </c:layout>
      <c:barChart>
        <c:barDir val="bar"/>
        <c:grouping val="clustered"/>
        <c:ser>
          <c:idx val="0"/>
          <c:order val="0"/>
          <c:tx>
            <c:strRef>
              <c:f>'W. 52'!$A$4</c:f>
              <c:strCache>
                <c:ptCount val="1"/>
                <c:pt idx="0">
                  <c:v>Adults</c:v>
                </c:pt>
              </c:strCache>
            </c:strRef>
          </c:tx>
          <c:spPr>
            <a:solidFill>
              <a:srgbClr val="FF3399"/>
            </a:solidFill>
            <a:ln w="9525" cap="flat">
              <a:solidFill>
                <a:srgbClr val="000000"/>
              </a:solidFill>
              <a:prstDash val="solid"/>
              <a:bevel/>
            </a:ln>
            <a:effectLst/>
          </c:spPr>
          <c:dLbls>
            <c:numFmt formatCode="#,##0%" sourceLinked="0"/>
            <c:txPr>
              <a:bodyPr/>
              <a:lstStyle/>
              <a:p>
                <a:pPr lvl="0">
                  <a:defRPr sz="1000" b="0" i="0" u="none" strike="noStrike">
                    <a:solidFill>
                      <a:srgbClr val="000000"/>
                    </a:solidFill>
                    <a:effectLst/>
                    <a:latin typeface="Calibri"/>
                  </a:defRPr>
                </a:pPr>
                <a:endParaRPr lang="pl-PL"/>
              </a:p>
            </c:txPr>
            <c:dLblPos val="outEnd"/>
            <c:showVal val="1"/>
          </c:dLbls>
          <c:cat>
            <c:strRef>
              <c:f>('W. 52'!$B$3;'W. 52'!$C$3;'W. 52'!$D$3;'W. 52'!$E$3;'W. 52'!$F$3;'W. 52'!$G$3;'W. 52'!$H$3;'W. 52'!$I$3)</c:f>
              <c:strCache>
                <c:ptCount val="8"/>
                <c:pt idx="0">
                  <c:v>In other situations</c:v>
                </c:pt>
                <c:pt idx="1">
                  <c:v>When talking with friends</c:v>
                </c:pt>
                <c:pt idx="2">
                  <c:v>Dmonstration (speaker)</c:v>
                </c:pt>
                <c:pt idx="3">
                  <c:v>Demonstration (participants)</c:v>
                </c:pt>
                <c:pt idx="4">
                  <c:v>Internet</c:v>
                </c:pt>
                <c:pt idx="5">
                  <c:v>Papers</c:v>
                </c:pt>
                <c:pt idx="6">
                  <c:v>Radio</c:v>
                </c:pt>
                <c:pt idx="7">
                  <c:v>TV</c:v>
                </c:pt>
              </c:strCache>
            </c:strRef>
          </c:cat>
          <c:val>
            <c:numRef>
              <c:f>'W. 52'!$B$4:$I$4</c:f>
              <c:numCache>
                <c:formatCode>0.000</c:formatCode>
                <c:ptCount val="8"/>
                <c:pt idx="0">
                  <c:v>1.7999999999999999E-2</c:v>
                </c:pt>
                <c:pt idx="1">
                  <c:v>0.19700000000000001</c:v>
                </c:pt>
                <c:pt idx="2" formatCode="0.00">
                  <c:v>1.0000000000000011E-2</c:v>
                </c:pt>
                <c:pt idx="3">
                  <c:v>3.500000000000001E-2</c:v>
                </c:pt>
                <c:pt idx="4">
                  <c:v>0.27500000000000002</c:v>
                </c:pt>
                <c:pt idx="5">
                  <c:v>7.6999999999999999E-2</c:v>
                </c:pt>
                <c:pt idx="6">
                  <c:v>5.3999999999999999E-2</c:v>
                </c:pt>
                <c:pt idx="7">
                  <c:v>0.22600000000000001</c:v>
                </c:pt>
              </c:numCache>
            </c:numRef>
          </c:val>
        </c:ser>
        <c:ser>
          <c:idx val="1"/>
          <c:order val="1"/>
          <c:tx>
            <c:strRef>
              <c:f>'W. 52'!$A$5</c:f>
              <c:strCache>
                <c:ptCount val="1"/>
                <c:pt idx="0">
                  <c:v>Young people</c:v>
                </c:pt>
              </c:strCache>
            </c:strRef>
          </c:tx>
          <c:spPr>
            <a:solidFill>
              <a:srgbClr val="808080"/>
            </a:solidFill>
            <a:ln w="9525" cap="flat">
              <a:solidFill>
                <a:srgbClr val="000000"/>
              </a:solidFill>
              <a:prstDash val="solid"/>
              <a:bevel/>
            </a:ln>
            <a:effectLst/>
          </c:spPr>
          <c:dLbls>
            <c:numFmt formatCode="#,##0%" sourceLinked="0"/>
            <c:txPr>
              <a:bodyPr/>
              <a:lstStyle/>
              <a:p>
                <a:pPr lvl="0">
                  <a:defRPr sz="1000" b="0" i="0" u="none" strike="noStrike">
                    <a:solidFill>
                      <a:srgbClr val="000000"/>
                    </a:solidFill>
                    <a:effectLst/>
                    <a:latin typeface="Calibri"/>
                  </a:defRPr>
                </a:pPr>
                <a:endParaRPr lang="pl-PL"/>
              </a:p>
            </c:txPr>
            <c:dLblPos val="outEnd"/>
            <c:showVal val="1"/>
          </c:dLbls>
          <c:cat>
            <c:strRef>
              <c:f>('W. 52'!$B$3;'W. 52'!$C$3;'W. 52'!$D$3;'W. 52'!$E$3;'W. 52'!$F$3;'W. 52'!$G$3;'W. 52'!$H$3;'W. 52'!$I$3)</c:f>
              <c:strCache>
                <c:ptCount val="8"/>
                <c:pt idx="0">
                  <c:v>In other situations</c:v>
                </c:pt>
                <c:pt idx="1">
                  <c:v>When talking with friends</c:v>
                </c:pt>
                <c:pt idx="2">
                  <c:v>Dmonstration (speaker)</c:v>
                </c:pt>
                <c:pt idx="3">
                  <c:v>Demonstration (participants)</c:v>
                </c:pt>
                <c:pt idx="4">
                  <c:v>Internet</c:v>
                </c:pt>
                <c:pt idx="5">
                  <c:v>Papers</c:v>
                </c:pt>
                <c:pt idx="6">
                  <c:v>Radio</c:v>
                </c:pt>
                <c:pt idx="7">
                  <c:v>TV</c:v>
                </c:pt>
              </c:strCache>
            </c:strRef>
          </c:cat>
          <c:val>
            <c:numRef>
              <c:f>'W. 52'!$B$5:$I$5</c:f>
              <c:numCache>
                <c:formatCode>0.000</c:formatCode>
                <c:ptCount val="8"/>
                <c:pt idx="0">
                  <c:v>1.0999999999999999E-2</c:v>
                </c:pt>
                <c:pt idx="1">
                  <c:v>0.23499999999999999</c:v>
                </c:pt>
                <c:pt idx="2" formatCode="0.00000000000000000">
                  <c:v>8.0000000000000071E-3</c:v>
                </c:pt>
                <c:pt idx="3">
                  <c:v>2.3E-2</c:v>
                </c:pt>
                <c:pt idx="4">
                  <c:v>0.55300000000000005</c:v>
                </c:pt>
                <c:pt idx="5">
                  <c:v>5.3000000000000012E-2</c:v>
                </c:pt>
                <c:pt idx="6">
                  <c:v>2.700000000000001E-2</c:v>
                </c:pt>
                <c:pt idx="7">
                  <c:v>0.16700000000000001</c:v>
                </c:pt>
              </c:numCache>
            </c:numRef>
          </c:val>
        </c:ser>
        <c:gapWidth val="50"/>
        <c:axId val="114061696"/>
        <c:axId val="114078080"/>
      </c:barChart>
      <c:catAx>
        <c:axId val="114061696"/>
        <c:scaling>
          <c:orientation val="maxMin"/>
        </c:scaling>
        <c:axPos val="l"/>
        <c:numFmt formatCode="General" sourceLinked="1"/>
        <c:tickLblPos val="nextTo"/>
        <c:spPr>
          <a:ln w="12700" cap="flat">
            <a:solidFill>
              <a:srgbClr val="000000"/>
            </a:solidFill>
            <a:prstDash val="solid"/>
            <a:miter lim="400000"/>
          </a:ln>
        </c:spPr>
        <c:txPr>
          <a:bodyPr rot="0"/>
          <a:lstStyle/>
          <a:p>
            <a:pPr lvl="0">
              <a:defRPr sz="1000" b="0" i="0" u="none" strike="noStrike">
                <a:solidFill>
                  <a:srgbClr val="000000"/>
                </a:solidFill>
                <a:effectLst/>
                <a:latin typeface="Calibri"/>
              </a:defRPr>
            </a:pPr>
            <a:endParaRPr lang="pl-PL"/>
          </a:p>
        </c:txPr>
        <c:crossAx val="114078080"/>
        <c:crosses val="autoZero"/>
        <c:auto val="1"/>
        <c:lblAlgn val="ctr"/>
        <c:lblOffset val="100"/>
        <c:noMultiLvlLbl val="1"/>
      </c:catAx>
      <c:valAx>
        <c:axId val="114078080"/>
        <c:scaling>
          <c:orientation val="minMax"/>
        </c:scaling>
        <c:axPos val="t"/>
        <c:numFmt formatCode="0%" sourceLinked="0"/>
        <c:tickLblPos val="low"/>
        <c:spPr>
          <a:ln w="12700" cap="flat">
            <a:solidFill>
              <a:srgbClr val="000000"/>
            </a:solidFill>
            <a:prstDash val="solid"/>
            <a:miter lim="400000"/>
          </a:ln>
        </c:spPr>
        <c:txPr>
          <a:bodyPr rot="0"/>
          <a:lstStyle/>
          <a:p>
            <a:pPr lvl="0">
              <a:defRPr sz="1000" b="0" i="0" u="none" strike="noStrike">
                <a:solidFill>
                  <a:srgbClr val="000000"/>
                </a:solidFill>
                <a:effectLst/>
                <a:latin typeface="Calibri"/>
              </a:defRPr>
            </a:pPr>
            <a:endParaRPr lang="pl-PL"/>
          </a:p>
        </c:txPr>
        <c:crossAx val="114061696"/>
        <c:crosses val="autoZero"/>
        <c:crossBetween val="between"/>
        <c:majorUnit val="0.15000000000000016"/>
        <c:minorUnit val="7.5000000000000011E-2"/>
      </c:valAx>
      <c:spPr>
        <a:solidFill>
          <a:srgbClr val="FFFFFF"/>
        </a:solidFill>
        <a:ln w="12700" cap="flat">
          <a:noFill/>
          <a:miter lim="400000"/>
        </a:ln>
        <a:effectLst/>
      </c:spPr>
    </c:plotArea>
    <c:legend>
      <c:legendPos val="r"/>
      <c:layout>
        <c:manualLayout>
          <c:xMode val="edge"/>
          <c:yMode val="edge"/>
          <c:x val="0.75628799999999996"/>
          <c:y val="4.0761199999999997E-2"/>
          <c:w val="0.24371200000000026"/>
          <c:h val="9.3029700000000007E-2"/>
        </c:manualLayout>
      </c:layout>
      <c:overlay val="1"/>
      <c:spPr>
        <a:noFill/>
        <a:ln w="12700" cap="flat">
          <a:noFill/>
          <a:miter lim="400000"/>
        </a:ln>
        <a:effectLst/>
      </c:spPr>
      <c:txPr>
        <a:bodyPr/>
        <a:lstStyle/>
        <a:p>
          <a:pPr lvl="0">
            <a:defRPr sz="1000" b="0" i="0" u="none" strike="noStrike">
              <a:solidFill>
                <a:srgbClr val="000000"/>
              </a:solidFill>
              <a:effectLst/>
              <a:latin typeface="Calibri"/>
            </a:defRPr>
          </a:pPr>
          <a:endParaRPr lang="pl-PL"/>
        </a:p>
      </c:txPr>
    </c:legend>
    <c:plotVisOnly val="1"/>
    <c:dispBlanksAs val="gap"/>
    <c:showDLblsOverMax val="1"/>
  </c:chart>
  <c:spPr>
    <a:solidFill>
      <a:srgbClr val="FFFFFF"/>
    </a:solidFill>
    <a:ln>
      <a:noFill/>
    </a:ln>
    <a:effectLst/>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pl-PL"/>
  <c:chart>
    <c:title>
      <c:tx>
        <c:rich>
          <a:bodyPr rot="0"/>
          <a:lstStyle/>
          <a:p>
            <a:pPr lvl="0"/>
            <a:endParaRPr lang="pl-PL"/>
          </a:p>
        </c:rich>
      </c:tx>
      <c:layout/>
      <c:overlay val="1"/>
    </c:title>
    <c:plotArea>
      <c:layout>
        <c:manualLayout>
          <c:layoutTarget val="inner"/>
          <c:xMode val="edge"/>
          <c:yMode val="edge"/>
          <c:x val="6.0455200000000014E-2"/>
          <c:y val="0.162636"/>
          <c:w val="0.92470500000000067"/>
          <c:h val="0.77250900000000078"/>
        </c:manualLayout>
      </c:layout>
      <c:barChart>
        <c:barDir val="col"/>
        <c:grouping val="percentStacked"/>
        <c:ser>
          <c:idx val="0"/>
          <c:order val="0"/>
          <c:tx>
            <c:strRef>
              <c:f>'W. 4'!$A$4</c:f>
              <c:strCache>
                <c:ptCount val="1"/>
                <c:pt idx="0">
                  <c:v>Savage people / No civilisation / No intelligence</c:v>
                </c:pt>
              </c:strCache>
            </c:strRef>
          </c:tx>
          <c:spPr>
            <a:solidFill>
              <a:srgbClr val="FFCCFF"/>
            </a:solidFill>
            <a:ln w="9525" cap="flat">
              <a:solidFill>
                <a:srgbClr val="000000"/>
              </a:solidFill>
              <a:prstDash val="solid"/>
              <a:bevel/>
            </a:ln>
            <a:effectLst/>
          </c:spPr>
          <c:dLbls>
            <c:numFmt formatCode="0%" sourceLinked="0"/>
            <c:txPr>
              <a:bodyPr/>
              <a:lstStyle/>
              <a:p>
                <a:pPr lvl="0">
                  <a:defRPr sz="600" b="0" i="0" u="none" strike="noStrike">
                    <a:solidFill>
                      <a:srgbClr val="000000"/>
                    </a:solidFill>
                    <a:effectLst/>
                    <a:latin typeface="Verdana"/>
                  </a:defRPr>
                </a:pPr>
                <a:endParaRPr lang="pl-PL"/>
              </a:p>
            </c:txPr>
            <c:dLblPos val="ctr"/>
            <c:showVal val="1"/>
          </c:dLbls>
          <c:cat>
            <c:strRef>
              <c:f>'W. 4'!$B$3:$H$3</c:f>
              <c:strCache>
                <c:ptCount val="7"/>
                <c:pt idx="0">
                  <c:v>Jews</c:v>
                </c:pt>
                <c:pt idx="1">
                  <c:v>African people</c:v>
                </c:pt>
                <c:pt idx="2">
                  <c:v>LGBT</c:v>
                </c:pt>
                <c:pt idx="3">
                  <c:v>Russians</c:v>
                </c:pt>
                <c:pt idx="4">
                  <c:v>Romani people</c:v>
                </c:pt>
                <c:pt idx="5">
                  <c:v>Ukrainians</c:v>
                </c:pt>
                <c:pt idx="6">
                  <c:v>All statements</c:v>
                </c:pt>
              </c:strCache>
            </c:strRef>
          </c:cat>
          <c:val>
            <c:numRef>
              <c:f>'W. 4'!$B$4:$H$4</c:f>
              <c:numCache>
                <c:formatCode>0.00</c:formatCode>
                <c:ptCount val="7"/>
                <c:pt idx="0">
                  <c:v>0</c:v>
                </c:pt>
                <c:pt idx="1">
                  <c:v>1</c:v>
                </c:pt>
                <c:pt idx="2">
                  <c:v>0</c:v>
                </c:pt>
                <c:pt idx="3">
                  <c:v>0.13333333333333339</c:v>
                </c:pt>
                <c:pt idx="4">
                  <c:v>0</c:v>
                </c:pt>
                <c:pt idx="5">
                  <c:v>0</c:v>
                </c:pt>
                <c:pt idx="6">
                  <c:v>0.18888888888888891</c:v>
                </c:pt>
              </c:numCache>
            </c:numRef>
          </c:val>
        </c:ser>
        <c:ser>
          <c:idx val="1"/>
          <c:order val="1"/>
          <c:tx>
            <c:strRef>
              <c:f>'W. 4'!$A$5</c:f>
              <c:strCache>
                <c:ptCount val="1"/>
                <c:pt idx="0">
                  <c:v>It's their fault / hostility is "justified"</c:v>
                </c:pt>
              </c:strCache>
            </c:strRef>
          </c:tx>
          <c:spPr>
            <a:solidFill>
              <a:srgbClr val="C6D9F1"/>
            </a:solidFill>
            <a:ln w="9525" cap="flat">
              <a:solidFill>
                <a:srgbClr val="000000"/>
              </a:solidFill>
              <a:prstDash val="solid"/>
              <a:bevel/>
            </a:ln>
            <a:effectLst/>
          </c:spPr>
          <c:dLbls>
            <c:numFmt formatCode="0%" sourceLinked="0"/>
            <c:txPr>
              <a:bodyPr/>
              <a:lstStyle/>
              <a:p>
                <a:pPr lvl="0">
                  <a:defRPr sz="600" b="0" i="0" u="none" strike="noStrike">
                    <a:solidFill>
                      <a:srgbClr val="000000"/>
                    </a:solidFill>
                    <a:effectLst/>
                    <a:latin typeface="Verdana"/>
                  </a:defRPr>
                </a:pPr>
                <a:endParaRPr lang="pl-PL"/>
              </a:p>
            </c:txPr>
            <c:dLblPos val="ctr"/>
            <c:showVal val="1"/>
          </c:dLbls>
          <c:cat>
            <c:strRef>
              <c:f>'W. 4'!$B$3:$H$3</c:f>
              <c:strCache>
                <c:ptCount val="7"/>
                <c:pt idx="0">
                  <c:v>Jews</c:v>
                </c:pt>
                <c:pt idx="1">
                  <c:v>African people</c:v>
                </c:pt>
                <c:pt idx="2">
                  <c:v>LGBT</c:v>
                </c:pt>
                <c:pt idx="3">
                  <c:v>Russians</c:v>
                </c:pt>
                <c:pt idx="4">
                  <c:v>Romani people</c:v>
                </c:pt>
                <c:pt idx="5">
                  <c:v>Ukrainians</c:v>
                </c:pt>
                <c:pt idx="6">
                  <c:v>All statements</c:v>
                </c:pt>
              </c:strCache>
            </c:strRef>
          </c:cat>
          <c:val>
            <c:numRef>
              <c:f>'W. 4'!$B$5:$H$5</c:f>
              <c:numCache>
                <c:formatCode>0.00</c:formatCode>
                <c:ptCount val="7"/>
                <c:pt idx="0">
                  <c:v>0.60000000000000009</c:v>
                </c:pt>
                <c:pt idx="1">
                  <c:v>0</c:v>
                </c:pt>
                <c:pt idx="2">
                  <c:v>0</c:v>
                </c:pt>
                <c:pt idx="3">
                  <c:v>0</c:v>
                </c:pt>
                <c:pt idx="4">
                  <c:v>0.1</c:v>
                </c:pt>
                <c:pt idx="5">
                  <c:v>0</c:v>
                </c:pt>
                <c:pt idx="6">
                  <c:v>0.1166666666666667</c:v>
                </c:pt>
              </c:numCache>
            </c:numRef>
          </c:val>
        </c:ser>
        <c:ser>
          <c:idx val="2"/>
          <c:order val="2"/>
          <c:tx>
            <c:strRef>
              <c:f>'W. 4'!$A$6</c:f>
              <c:strCache>
                <c:ptCount val="1"/>
                <c:pt idx="0">
                  <c:v>Theft / swindle / scam</c:v>
                </c:pt>
              </c:strCache>
            </c:strRef>
          </c:tx>
          <c:spPr>
            <a:solidFill>
              <a:srgbClr val="948A54"/>
            </a:solidFill>
            <a:ln w="9525" cap="flat">
              <a:solidFill>
                <a:srgbClr val="000000"/>
              </a:solidFill>
              <a:prstDash val="solid"/>
              <a:bevel/>
            </a:ln>
            <a:effectLst/>
          </c:spPr>
          <c:dLbls>
            <c:numFmt formatCode="0%" sourceLinked="0"/>
            <c:txPr>
              <a:bodyPr/>
              <a:lstStyle/>
              <a:p>
                <a:pPr lvl="0">
                  <a:defRPr sz="600" b="0" i="0" u="none" strike="noStrike">
                    <a:solidFill>
                      <a:srgbClr val="000000"/>
                    </a:solidFill>
                    <a:effectLst/>
                    <a:latin typeface="Verdana"/>
                  </a:defRPr>
                </a:pPr>
                <a:endParaRPr lang="pl-PL"/>
              </a:p>
            </c:txPr>
            <c:dLblPos val="ctr"/>
            <c:showVal val="1"/>
          </c:dLbls>
          <c:cat>
            <c:strRef>
              <c:f>'W. 4'!$B$3:$H$3</c:f>
              <c:strCache>
                <c:ptCount val="7"/>
                <c:pt idx="0">
                  <c:v>Jews</c:v>
                </c:pt>
                <c:pt idx="1">
                  <c:v>African people</c:v>
                </c:pt>
                <c:pt idx="2">
                  <c:v>LGBT</c:v>
                </c:pt>
                <c:pt idx="3">
                  <c:v>Russians</c:v>
                </c:pt>
                <c:pt idx="4">
                  <c:v>Romani people</c:v>
                </c:pt>
                <c:pt idx="5">
                  <c:v>Ukrainians</c:v>
                </c:pt>
                <c:pt idx="6">
                  <c:v>All statements</c:v>
                </c:pt>
              </c:strCache>
            </c:strRef>
          </c:cat>
          <c:val>
            <c:numRef>
              <c:f>'W. 4'!$B$6:$H$6</c:f>
              <c:numCache>
                <c:formatCode>0.00</c:formatCode>
                <c:ptCount val="7"/>
                <c:pt idx="0">
                  <c:v>0</c:v>
                </c:pt>
                <c:pt idx="1">
                  <c:v>0</c:v>
                </c:pt>
                <c:pt idx="2">
                  <c:v>0</c:v>
                </c:pt>
                <c:pt idx="3">
                  <c:v>0.16666666666666671</c:v>
                </c:pt>
                <c:pt idx="4">
                  <c:v>0.66666666666666663</c:v>
                </c:pt>
                <c:pt idx="5">
                  <c:v>0</c:v>
                </c:pt>
                <c:pt idx="6">
                  <c:v>0.1388888888888889</c:v>
                </c:pt>
              </c:numCache>
            </c:numRef>
          </c:val>
        </c:ser>
        <c:ser>
          <c:idx val="3"/>
          <c:order val="3"/>
          <c:tx>
            <c:strRef>
              <c:f>'W. 4'!$A$7</c:f>
              <c:strCache>
                <c:ptCount val="1"/>
                <c:pt idx="0">
                  <c:v>Murder / agression / genocide</c:v>
                </c:pt>
              </c:strCache>
            </c:strRef>
          </c:tx>
          <c:spPr>
            <a:solidFill>
              <a:srgbClr val="FCD5B5"/>
            </a:solidFill>
            <a:ln w="9525" cap="flat">
              <a:solidFill>
                <a:srgbClr val="000000"/>
              </a:solidFill>
              <a:prstDash val="solid"/>
              <a:bevel/>
            </a:ln>
            <a:effectLst/>
          </c:spPr>
          <c:dLbls>
            <c:numFmt formatCode="0%" sourceLinked="0"/>
            <c:txPr>
              <a:bodyPr/>
              <a:lstStyle/>
              <a:p>
                <a:pPr lvl="0">
                  <a:defRPr sz="600" b="0" i="0" u="none" strike="noStrike">
                    <a:solidFill>
                      <a:srgbClr val="000000"/>
                    </a:solidFill>
                    <a:effectLst/>
                    <a:latin typeface="Verdana"/>
                  </a:defRPr>
                </a:pPr>
                <a:endParaRPr lang="pl-PL"/>
              </a:p>
            </c:txPr>
            <c:dLblPos val="ctr"/>
            <c:showVal val="1"/>
          </c:dLbls>
          <c:cat>
            <c:strRef>
              <c:f>'W. 4'!$B$3:$H$3</c:f>
              <c:strCache>
                <c:ptCount val="7"/>
                <c:pt idx="0">
                  <c:v>Jews</c:v>
                </c:pt>
                <c:pt idx="1">
                  <c:v>African people</c:v>
                </c:pt>
                <c:pt idx="2">
                  <c:v>LGBT</c:v>
                </c:pt>
                <c:pt idx="3">
                  <c:v>Russians</c:v>
                </c:pt>
                <c:pt idx="4">
                  <c:v>Romani people</c:v>
                </c:pt>
                <c:pt idx="5">
                  <c:v>Ukrainians</c:v>
                </c:pt>
                <c:pt idx="6">
                  <c:v>All statements</c:v>
                </c:pt>
              </c:strCache>
            </c:strRef>
          </c:cat>
          <c:val>
            <c:numRef>
              <c:f>'W. 4'!$B$7:$H$7</c:f>
              <c:numCache>
                <c:formatCode>0.00</c:formatCode>
                <c:ptCount val="7"/>
                <c:pt idx="0">
                  <c:v>3.333333333333334E-2</c:v>
                </c:pt>
                <c:pt idx="1">
                  <c:v>0</c:v>
                </c:pt>
                <c:pt idx="2">
                  <c:v>0</c:v>
                </c:pt>
                <c:pt idx="3">
                  <c:v>0.3</c:v>
                </c:pt>
                <c:pt idx="4">
                  <c:v>0</c:v>
                </c:pt>
                <c:pt idx="5">
                  <c:v>0.56666666666666654</c:v>
                </c:pt>
                <c:pt idx="6">
                  <c:v>0.15</c:v>
                </c:pt>
              </c:numCache>
            </c:numRef>
          </c:val>
        </c:ser>
        <c:ser>
          <c:idx val="4"/>
          <c:order val="4"/>
          <c:tx>
            <c:strRef>
              <c:f>'W. 4'!$A$8</c:f>
              <c:strCache>
                <c:ptCount val="1"/>
                <c:pt idx="0">
                  <c:v>History - guilt and ingratitude towards Poles</c:v>
                </c:pt>
              </c:strCache>
            </c:strRef>
          </c:tx>
          <c:spPr>
            <a:solidFill>
              <a:srgbClr val="F2DCDB"/>
            </a:solidFill>
            <a:ln w="9525" cap="flat">
              <a:solidFill>
                <a:srgbClr val="000000"/>
              </a:solidFill>
              <a:prstDash val="solid"/>
              <a:bevel/>
            </a:ln>
            <a:effectLst/>
          </c:spPr>
          <c:dLbls>
            <c:numFmt formatCode="0%" sourceLinked="0"/>
            <c:txPr>
              <a:bodyPr/>
              <a:lstStyle/>
              <a:p>
                <a:pPr lvl="0">
                  <a:defRPr sz="600" b="0" i="0" u="none" strike="noStrike">
                    <a:solidFill>
                      <a:srgbClr val="000000"/>
                    </a:solidFill>
                    <a:effectLst/>
                    <a:latin typeface="Verdana"/>
                  </a:defRPr>
                </a:pPr>
                <a:endParaRPr lang="pl-PL"/>
              </a:p>
            </c:txPr>
            <c:dLblPos val="ctr"/>
            <c:showVal val="1"/>
          </c:dLbls>
          <c:cat>
            <c:strRef>
              <c:f>'W. 4'!$B$3:$H$3</c:f>
              <c:strCache>
                <c:ptCount val="7"/>
                <c:pt idx="0">
                  <c:v>Jews</c:v>
                </c:pt>
                <c:pt idx="1">
                  <c:v>African people</c:v>
                </c:pt>
                <c:pt idx="2">
                  <c:v>LGBT</c:v>
                </c:pt>
                <c:pt idx="3">
                  <c:v>Russians</c:v>
                </c:pt>
                <c:pt idx="4">
                  <c:v>Romani people</c:v>
                </c:pt>
                <c:pt idx="5">
                  <c:v>Ukrainians</c:v>
                </c:pt>
                <c:pt idx="6">
                  <c:v>All statements</c:v>
                </c:pt>
              </c:strCache>
            </c:strRef>
          </c:cat>
          <c:val>
            <c:numRef>
              <c:f>'W. 4'!$B$8:$H$8</c:f>
              <c:numCache>
                <c:formatCode>0.00</c:formatCode>
                <c:ptCount val="7"/>
                <c:pt idx="0">
                  <c:v>0.26666666666666672</c:v>
                </c:pt>
                <c:pt idx="1">
                  <c:v>0</c:v>
                </c:pt>
                <c:pt idx="2">
                  <c:v>0</c:v>
                </c:pt>
                <c:pt idx="3">
                  <c:v>6.666666666666668E-2</c:v>
                </c:pt>
                <c:pt idx="4">
                  <c:v>0</c:v>
                </c:pt>
                <c:pt idx="5">
                  <c:v>0.23333333333333339</c:v>
                </c:pt>
                <c:pt idx="6">
                  <c:v>9.4444444444444456E-2</c:v>
                </c:pt>
              </c:numCache>
            </c:numRef>
          </c:val>
        </c:ser>
        <c:ser>
          <c:idx val="5"/>
          <c:order val="5"/>
          <c:tx>
            <c:strRef>
              <c:f>'W. 4'!$A$9</c:f>
              <c:strCache>
                <c:ptCount val="1"/>
                <c:pt idx="0">
                  <c:v>Disgust</c:v>
                </c:pt>
              </c:strCache>
            </c:strRef>
          </c:tx>
          <c:spPr>
            <a:solidFill>
              <a:srgbClr val="D9D9D9"/>
            </a:solidFill>
            <a:ln w="9525" cap="flat">
              <a:solidFill>
                <a:srgbClr val="000000"/>
              </a:solidFill>
              <a:prstDash val="solid"/>
              <a:bevel/>
            </a:ln>
            <a:effectLst/>
          </c:spPr>
          <c:dLbls>
            <c:numFmt formatCode="0%" sourceLinked="0"/>
            <c:txPr>
              <a:bodyPr/>
              <a:lstStyle/>
              <a:p>
                <a:pPr lvl="0">
                  <a:defRPr sz="600" b="0" i="0" u="none" strike="noStrike">
                    <a:solidFill>
                      <a:srgbClr val="000000"/>
                    </a:solidFill>
                    <a:effectLst/>
                    <a:latin typeface="Verdana"/>
                  </a:defRPr>
                </a:pPr>
                <a:endParaRPr lang="pl-PL"/>
              </a:p>
            </c:txPr>
            <c:dLblPos val="ctr"/>
            <c:showVal val="1"/>
          </c:dLbls>
          <c:cat>
            <c:strRef>
              <c:f>'W. 4'!$B$3:$H$3</c:f>
              <c:strCache>
                <c:ptCount val="7"/>
                <c:pt idx="0">
                  <c:v>Jews</c:v>
                </c:pt>
                <c:pt idx="1">
                  <c:v>African people</c:v>
                </c:pt>
                <c:pt idx="2">
                  <c:v>LGBT</c:v>
                </c:pt>
                <c:pt idx="3">
                  <c:v>Russians</c:v>
                </c:pt>
                <c:pt idx="4">
                  <c:v>Romani people</c:v>
                </c:pt>
                <c:pt idx="5">
                  <c:v>Ukrainians</c:v>
                </c:pt>
                <c:pt idx="6">
                  <c:v>All statements</c:v>
                </c:pt>
              </c:strCache>
            </c:strRef>
          </c:cat>
          <c:val>
            <c:numRef>
              <c:f>'W. 4'!$B$9:$H$9</c:f>
              <c:numCache>
                <c:formatCode>0.00</c:formatCode>
                <c:ptCount val="7"/>
                <c:pt idx="0">
                  <c:v>0</c:v>
                </c:pt>
                <c:pt idx="1">
                  <c:v>0</c:v>
                </c:pt>
                <c:pt idx="2">
                  <c:v>0.76666666666666672</c:v>
                </c:pt>
                <c:pt idx="3">
                  <c:v>0</c:v>
                </c:pt>
                <c:pt idx="4">
                  <c:v>0</c:v>
                </c:pt>
                <c:pt idx="5">
                  <c:v>0</c:v>
                </c:pt>
                <c:pt idx="6">
                  <c:v>0.1277777777777778</c:v>
                </c:pt>
              </c:numCache>
            </c:numRef>
          </c:val>
        </c:ser>
        <c:ser>
          <c:idx val="6"/>
          <c:order val="6"/>
          <c:tx>
            <c:strRef>
              <c:f>'W. 4'!$A$10</c:f>
              <c:strCache>
                <c:ptCount val="1"/>
                <c:pt idx="0">
                  <c:v>They dislike us / Others dislike them as well</c:v>
                </c:pt>
              </c:strCache>
            </c:strRef>
          </c:tx>
          <c:spPr>
            <a:solidFill>
              <a:srgbClr val="808080"/>
            </a:solidFill>
            <a:ln w="9525" cap="flat">
              <a:solidFill>
                <a:srgbClr val="000000"/>
              </a:solidFill>
              <a:prstDash val="solid"/>
              <a:bevel/>
            </a:ln>
            <a:effectLst/>
          </c:spPr>
          <c:dLbls>
            <c:numFmt formatCode="0%" sourceLinked="0"/>
            <c:txPr>
              <a:bodyPr/>
              <a:lstStyle/>
              <a:p>
                <a:pPr lvl="0">
                  <a:defRPr sz="600" b="0" i="0" u="none" strike="noStrike">
                    <a:solidFill>
                      <a:srgbClr val="000000"/>
                    </a:solidFill>
                    <a:effectLst/>
                    <a:latin typeface="Verdana"/>
                  </a:defRPr>
                </a:pPr>
                <a:endParaRPr lang="pl-PL"/>
              </a:p>
            </c:txPr>
            <c:dLblPos val="ctr"/>
            <c:showVal val="1"/>
          </c:dLbls>
          <c:cat>
            <c:strRef>
              <c:f>'W. 4'!$B$3:$H$3</c:f>
              <c:strCache>
                <c:ptCount val="7"/>
                <c:pt idx="0">
                  <c:v>Jews</c:v>
                </c:pt>
                <c:pt idx="1">
                  <c:v>African people</c:v>
                </c:pt>
                <c:pt idx="2">
                  <c:v>LGBT</c:v>
                </c:pt>
                <c:pt idx="3">
                  <c:v>Russians</c:v>
                </c:pt>
                <c:pt idx="4">
                  <c:v>Romani people</c:v>
                </c:pt>
                <c:pt idx="5">
                  <c:v>Ukrainians</c:v>
                </c:pt>
                <c:pt idx="6">
                  <c:v>All statements</c:v>
                </c:pt>
              </c:strCache>
            </c:strRef>
          </c:cat>
          <c:val>
            <c:numRef>
              <c:f>'W. 4'!$B$10:$H$10</c:f>
              <c:numCache>
                <c:formatCode>0.00</c:formatCode>
                <c:ptCount val="7"/>
                <c:pt idx="0">
                  <c:v>0.1</c:v>
                </c:pt>
                <c:pt idx="1">
                  <c:v>0</c:v>
                </c:pt>
                <c:pt idx="2">
                  <c:v>3.333333333333334E-2</c:v>
                </c:pt>
                <c:pt idx="3">
                  <c:v>0.1</c:v>
                </c:pt>
                <c:pt idx="4">
                  <c:v>0.13333333333333339</c:v>
                </c:pt>
                <c:pt idx="5">
                  <c:v>3.333333333333334E-2</c:v>
                </c:pt>
                <c:pt idx="6">
                  <c:v>6.666666666666668E-2</c:v>
                </c:pt>
              </c:numCache>
            </c:numRef>
          </c:val>
        </c:ser>
        <c:ser>
          <c:idx val="7"/>
          <c:order val="7"/>
          <c:tx>
            <c:strRef>
              <c:f>'W. 4'!$A$11</c:f>
              <c:strCache>
                <c:ptCount val="1"/>
                <c:pt idx="0">
                  <c:v>Neutral</c:v>
                </c:pt>
              </c:strCache>
            </c:strRef>
          </c:tx>
          <c:spPr>
            <a:solidFill>
              <a:srgbClr val="FFFFFF"/>
            </a:solidFill>
            <a:ln w="9525" cap="flat">
              <a:solidFill>
                <a:srgbClr val="000000"/>
              </a:solidFill>
              <a:prstDash val="solid"/>
              <a:bevel/>
            </a:ln>
            <a:effectLst/>
          </c:spPr>
          <c:dLbls>
            <c:numFmt formatCode="0%" sourceLinked="0"/>
            <c:txPr>
              <a:bodyPr/>
              <a:lstStyle/>
              <a:p>
                <a:pPr lvl="0">
                  <a:defRPr sz="600" b="0" i="0" u="none" strike="noStrike">
                    <a:solidFill>
                      <a:srgbClr val="000000"/>
                    </a:solidFill>
                    <a:effectLst/>
                    <a:latin typeface="Verdana"/>
                  </a:defRPr>
                </a:pPr>
                <a:endParaRPr lang="pl-PL"/>
              </a:p>
            </c:txPr>
            <c:dLblPos val="ctr"/>
            <c:showVal val="1"/>
          </c:dLbls>
          <c:cat>
            <c:strRef>
              <c:f>'W. 4'!$B$3:$H$3</c:f>
              <c:strCache>
                <c:ptCount val="7"/>
                <c:pt idx="0">
                  <c:v>Jews</c:v>
                </c:pt>
                <c:pt idx="1">
                  <c:v>African people</c:v>
                </c:pt>
                <c:pt idx="2">
                  <c:v>LGBT</c:v>
                </c:pt>
                <c:pt idx="3">
                  <c:v>Russians</c:v>
                </c:pt>
                <c:pt idx="4">
                  <c:v>Romani people</c:v>
                </c:pt>
                <c:pt idx="5">
                  <c:v>Ukrainians</c:v>
                </c:pt>
                <c:pt idx="6">
                  <c:v>All statements</c:v>
                </c:pt>
              </c:strCache>
            </c:strRef>
          </c:cat>
          <c:val>
            <c:numRef>
              <c:f>'W. 4'!$B$11:$H$11</c:f>
              <c:numCache>
                <c:formatCode>0.00</c:formatCode>
                <c:ptCount val="7"/>
                <c:pt idx="0">
                  <c:v>0</c:v>
                </c:pt>
                <c:pt idx="1">
                  <c:v>0</c:v>
                </c:pt>
                <c:pt idx="2">
                  <c:v>0.2</c:v>
                </c:pt>
                <c:pt idx="3">
                  <c:v>0.23333333333333339</c:v>
                </c:pt>
                <c:pt idx="4">
                  <c:v>0.1</c:v>
                </c:pt>
                <c:pt idx="5">
                  <c:v>0.16666666666666671</c:v>
                </c:pt>
                <c:pt idx="6">
                  <c:v>0.1166666666666667</c:v>
                </c:pt>
              </c:numCache>
            </c:numRef>
          </c:val>
        </c:ser>
        <c:overlap val="100"/>
        <c:axId val="128996480"/>
        <c:axId val="128998016"/>
      </c:barChart>
      <c:catAx>
        <c:axId val="128996480"/>
        <c:scaling>
          <c:orientation val="minMax"/>
        </c:scaling>
        <c:axPos val="b"/>
        <c:numFmt formatCode="General" sourceLinked="1"/>
        <c:tickLblPos val="low"/>
        <c:spPr>
          <a:ln w="12700" cap="flat">
            <a:solidFill>
              <a:srgbClr val="000000"/>
            </a:solidFill>
            <a:prstDash val="solid"/>
            <a:miter lim="400000"/>
          </a:ln>
        </c:spPr>
        <c:txPr>
          <a:bodyPr rot="0"/>
          <a:lstStyle/>
          <a:p>
            <a:pPr lvl="0">
              <a:defRPr sz="900" b="0" i="0" u="none" strike="noStrike">
                <a:solidFill>
                  <a:srgbClr val="000000"/>
                </a:solidFill>
                <a:effectLst/>
                <a:latin typeface="Verdana"/>
              </a:defRPr>
            </a:pPr>
            <a:endParaRPr lang="pl-PL"/>
          </a:p>
        </c:txPr>
        <c:crossAx val="128998016"/>
        <c:crosses val="autoZero"/>
        <c:auto val="1"/>
        <c:lblAlgn val="ctr"/>
        <c:lblOffset val="100"/>
        <c:noMultiLvlLbl val="1"/>
      </c:catAx>
      <c:valAx>
        <c:axId val="128998016"/>
        <c:scaling>
          <c:orientation val="minMax"/>
        </c:scaling>
        <c:axPos val="l"/>
        <c:numFmt formatCode="0%" sourceLinked="0"/>
        <c:tickLblPos val="nextTo"/>
        <c:spPr>
          <a:ln w="12700" cap="flat">
            <a:solidFill>
              <a:srgbClr val="000000"/>
            </a:solidFill>
            <a:prstDash val="solid"/>
            <a:miter lim="400000"/>
          </a:ln>
        </c:spPr>
        <c:txPr>
          <a:bodyPr rot="0"/>
          <a:lstStyle/>
          <a:p>
            <a:pPr lvl="0">
              <a:defRPr sz="800" b="0" i="0" u="none" strike="noStrike">
                <a:solidFill>
                  <a:srgbClr val="000000"/>
                </a:solidFill>
                <a:effectLst/>
                <a:latin typeface="Verdana"/>
              </a:defRPr>
            </a:pPr>
            <a:endParaRPr lang="pl-PL"/>
          </a:p>
        </c:txPr>
        <c:crossAx val="128996480"/>
        <c:crosses val="autoZero"/>
        <c:crossBetween val="between"/>
        <c:majorUnit val="0.25"/>
        <c:minorUnit val="0.125"/>
      </c:valAx>
      <c:spPr>
        <a:solidFill>
          <a:srgbClr val="FFFFFF"/>
        </a:solidFill>
        <a:ln w="12700" cap="flat">
          <a:noFill/>
          <a:miter lim="400000"/>
        </a:ln>
        <a:effectLst/>
      </c:spPr>
    </c:plotArea>
    <c:legend>
      <c:legendPos val="t"/>
      <c:layout>
        <c:manualLayout>
          <c:xMode val="edge"/>
          <c:yMode val="edge"/>
          <c:x val="2.3111399999999997E-2"/>
          <c:y val="5.0000000000000053E-3"/>
          <c:w val="0.966526"/>
          <c:h val="8.4428500000000004E-2"/>
        </c:manualLayout>
      </c:layout>
      <c:overlay val="1"/>
      <c:spPr>
        <a:noFill/>
        <a:ln w="12700" cap="flat">
          <a:noFill/>
          <a:miter lim="400000"/>
        </a:ln>
        <a:effectLst/>
      </c:spPr>
      <c:txPr>
        <a:bodyPr/>
        <a:lstStyle/>
        <a:p>
          <a:pPr lvl="0">
            <a:defRPr sz="700" b="0" i="0" u="none" strike="noStrike">
              <a:solidFill>
                <a:srgbClr val="000000"/>
              </a:solidFill>
              <a:effectLst/>
              <a:latin typeface="Verdana"/>
            </a:defRPr>
          </a:pPr>
          <a:endParaRPr lang="pl-PL"/>
        </a:p>
      </c:txPr>
    </c:legend>
    <c:plotVisOnly val="1"/>
    <c:dispBlanksAs val="gap"/>
    <c:showDLblsOverMax val="1"/>
  </c:chart>
  <c:spPr>
    <a:solidFill>
      <a:srgbClr val="FFFFFF"/>
    </a:solidFill>
    <a:ln>
      <a:noFill/>
    </a:ln>
    <a:effectLst/>
  </c:spPr>
  <c:externalData r:id="rId1"/>
</c:chartSpace>
</file>

<file path=ppt/charts/chart20.xml><?xml version="1.0" encoding="utf-8"?>
<c:chartSpace xmlns:c="http://schemas.openxmlformats.org/drawingml/2006/chart" xmlns:a="http://schemas.openxmlformats.org/drawingml/2006/main" xmlns:r="http://schemas.openxmlformats.org/officeDocument/2006/relationships">
  <c:date1904 val="1"/>
  <c:lang val="pl-PL"/>
  <c:chart>
    <c:title>
      <c:tx>
        <c:rich>
          <a:bodyPr rot="0"/>
          <a:lstStyle/>
          <a:p>
            <a:pPr lvl="0"/>
            <a:endParaRPr lang="pl-PL"/>
          </a:p>
        </c:rich>
      </c:tx>
      <c:layout/>
      <c:overlay val="1"/>
    </c:title>
    <c:plotArea>
      <c:layout>
        <c:manualLayout>
          <c:layoutTarget val="inner"/>
          <c:xMode val="edge"/>
          <c:yMode val="edge"/>
          <c:x val="0.3811160000000004"/>
          <c:y val="4.6752200000000056E-2"/>
          <c:w val="0.57579100000000094"/>
          <c:h val="0.87121899999999997"/>
        </c:manualLayout>
      </c:layout>
      <c:barChart>
        <c:barDir val="bar"/>
        <c:grouping val="clustered"/>
        <c:ser>
          <c:idx val="0"/>
          <c:order val="0"/>
          <c:tx>
            <c:strRef>
              <c:f>'W. 55'!$B$3</c:f>
              <c:strCache>
                <c:ptCount val="1"/>
                <c:pt idx="0">
                  <c:v>Adults</c:v>
                </c:pt>
              </c:strCache>
            </c:strRef>
          </c:tx>
          <c:spPr>
            <a:solidFill>
              <a:srgbClr val="FF3399"/>
            </a:solidFill>
            <a:ln w="12700" cap="flat">
              <a:noFill/>
              <a:miter lim="400000"/>
            </a:ln>
            <a:effectLst/>
          </c:spPr>
          <c:cat>
            <c:strRef>
              <c:f>('W. 55'!$C$2;'W. 55'!$D$2;'W. 55'!$E$2;'W. 55'!$F$2;'W. 55'!$G$2;'W. 55'!$H$2;'W. 55'!$I$2;'W. 55'!$J$2;'W. 55'!$K$2;'W. 55'!$L$2;'W. 55'!$M$2;'W. 55'!$N$2;'W. 55'!$O$2)</c:f>
              <c:strCache>
                <c:ptCount val="13"/>
                <c:pt idx="0">
                  <c:v>Stereotype - competence</c:v>
                </c:pt>
                <c:pt idx="1">
                  <c:v>Stereotype - warmth</c:v>
                </c:pt>
                <c:pt idx="2">
                  <c:v>Symbolic danger</c:v>
                </c:pt>
                <c:pt idx="3">
                  <c:v>Real danger</c:v>
                </c:pt>
                <c:pt idx="4">
                  <c:v>Criticising Islam rationally</c:v>
                </c:pt>
                <c:pt idx="5">
                  <c:v>Islamophoby</c:v>
                </c:pt>
                <c:pt idx="6">
                  <c:v>Authoritarianism</c:v>
                </c:pt>
                <c:pt idx="7">
                  <c:v>Verbal aggression</c:v>
                </c:pt>
                <c:pt idx="8">
                  <c:v>Oriented towards social domination</c:v>
                </c:pt>
                <c:pt idx="9">
                  <c:v>Support for censorship</c:v>
                </c:pt>
                <c:pt idx="10">
                  <c:v>Religiousness</c:v>
                </c:pt>
                <c:pt idx="11">
                  <c:v>Participation in religious observances</c:v>
                </c:pt>
                <c:pt idx="12">
                  <c:v>Right-wing views</c:v>
                </c:pt>
              </c:strCache>
            </c:strRef>
          </c:cat>
          <c:val>
            <c:numRef>
              <c:f>'W. 55'!$C$3:$O$3</c:f>
              <c:numCache>
                <c:formatCode>0.00</c:formatCode>
                <c:ptCount val="13"/>
                <c:pt idx="0">
                  <c:v>2.5646170893498101E-2</c:v>
                </c:pt>
                <c:pt idx="1">
                  <c:v>4.1853505968715517E-2</c:v>
                </c:pt>
                <c:pt idx="2">
                  <c:v>-0.19400912374862289</c:v>
                </c:pt>
                <c:pt idx="3">
                  <c:v>-2.294792682975659E-2</c:v>
                </c:pt>
                <c:pt idx="4">
                  <c:v>-1.2765685058553749E-2</c:v>
                </c:pt>
                <c:pt idx="5">
                  <c:v>-9.8953294458449942E-2</c:v>
                </c:pt>
                <c:pt idx="6">
                  <c:v>0.17972617854187289</c:v>
                </c:pt>
                <c:pt idx="7">
                  <c:v>-3.8705047147818937E-2</c:v>
                </c:pt>
                <c:pt idx="8">
                  <c:v>-5.0777358986613667E-2</c:v>
                </c:pt>
                <c:pt idx="9">
                  <c:v>0.1338246361930083</c:v>
                </c:pt>
                <c:pt idx="10">
                  <c:v>-7.018001958875196E-2</c:v>
                </c:pt>
                <c:pt idx="11">
                  <c:v>-3.8351883556335148E-2</c:v>
                </c:pt>
                <c:pt idx="12">
                  <c:v>-4.2846644099032327E-2</c:v>
                </c:pt>
              </c:numCache>
            </c:numRef>
          </c:val>
        </c:ser>
        <c:ser>
          <c:idx val="1"/>
          <c:order val="1"/>
          <c:tx>
            <c:strRef>
              <c:f>'W. 55'!$B$4</c:f>
              <c:strCache>
                <c:ptCount val="1"/>
                <c:pt idx="0">
                  <c:v>Young people</c:v>
                </c:pt>
              </c:strCache>
            </c:strRef>
          </c:tx>
          <c:spPr>
            <a:solidFill>
              <a:srgbClr val="515151"/>
            </a:solidFill>
            <a:ln w="12700" cap="flat">
              <a:noFill/>
              <a:miter lim="400000"/>
            </a:ln>
            <a:effectLst/>
          </c:spPr>
          <c:cat>
            <c:strRef>
              <c:f>('W. 55'!$C$2;'W. 55'!$D$2;'W. 55'!$E$2;'W. 55'!$F$2;'W. 55'!$G$2;'W. 55'!$H$2;'W. 55'!$I$2;'W. 55'!$J$2;'W. 55'!$K$2;'W. 55'!$L$2;'W. 55'!$M$2;'W. 55'!$N$2;'W. 55'!$O$2)</c:f>
              <c:strCache>
                <c:ptCount val="13"/>
                <c:pt idx="0">
                  <c:v>Stereotype - competence</c:v>
                </c:pt>
                <c:pt idx="1">
                  <c:v>Stereotype - warmth</c:v>
                </c:pt>
                <c:pt idx="2">
                  <c:v>Symbolic danger</c:v>
                </c:pt>
                <c:pt idx="3">
                  <c:v>Real danger</c:v>
                </c:pt>
                <c:pt idx="4">
                  <c:v>Criticising Islam rationally</c:v>
                </c:pt>
                <c:pt idx="5">
                  <c:v>Islamophoby</c:v>
                </c:pt>
                <c:pt idx="6">
                  <c:v>Authoritarianism</c:v>
                </c:pt>
                <c:pt idx="7">
                  <c:v>Verbal aggression</c:v>
                </c:pt>
                <c:pt idx="8">
                  <c:v>Oriented towards social domination</c:v>
                </c:pt>
                <c:pt idx="9">
                  <c:v>Support for censorship</c:v>
                </c:pt>
                <c:pt idx="10">
                  <c:v>Religiousness</c:v>
                </c:pt>
                <c:pt idx="11">
                  <c:v>Participation in religious observances</c:v>
                </c:pt>
                <c:pt idx="12">
                  <c:v>Right-wing views</c:v>
                </c:pt>
              </c:strCache>
            </c:strRef>
          </c:cat>
          <c:val>
            <c:numRef>
              <c:f>'W. 55'!$C$4:$O$4</c:f>
              <c:numCache>
                <c:formatCode>0.00</c:formatCode>
                <c:ptCount val="13"/>
                <c:pt idx="0">
                  <c:v>0.25686897249631868</c:v>
                </c:pt>
                <c:pt idx="1">
                  <c:v>5.5824894170799687E-2</c:v>
                </c:pt>
                <c:pt idx="2">
                  <c:v>-0.15231711137732781</c:v>
                </c:pt>
                <c:pt idx="3">
                  <c:v>-1.0156754776880831E-3</c:v>
                </c:pt>
                <c:pt idx="4">
                  <c:v>-8.5928068764972415E-2</c:v>
                </c:pt>
                <c:pt idx="5">
                  <c:v>-7.1465720778997696E-2</c:v>
                </c:pt>
                <c:pt idx="6">
                  <c:v>0.17084330088283739</c:v>
                </c:pt>
                <c:pt idx="7">
                  <c:v>5.9773410659916718E-2</c:v>
                </c:pt>
                <c:pt idx="8">
                  <c:v>-0.18673865959861341</c:v>
                </c:pt>
                <c:pt idx="9">
                  <c:v>0.15082594800909291</c:v>
                </c:pt>
                <c:pt idx="10">
                  <c:v>2.5325950167186671E-2</c:v>
                </c:pt>
                <c:pt idx="11">
                  <c:v>-5.6392417810438467E-2</c:v>
                </c:pt>
                <c:pt idx="12">
                  <c:v>-9.4215960250595865E-2</c:v>
                </c:pt>
              </c:numCache>
            </c:numRef>
          </c:val>
        </c:ser>
        <c:axId val="95384320"/>
        <c:axId val="95386240"/>
      </c:barChart>
      <c:catAx>
        <c:axId val="95384320"/>
        <c:scaling>
          <c:orientation val="maxMin"/>
        </c:scaling>
        <c:axPos val="l"/>
        <c:numFmt formatCode="General" sourceLinked="1"/>
        <c:tickLblPos val="low"/>
        <c:spPr>
          <a:ln w="12700" cap="flat">
            <a:solidFill>
              <a:srgbClr val="000000"/>
            </a:solidFill>
            <a:prstDash val="solid"/>
            <a:miter lim="400000"/>
          </a:ln>
        </c:spPr>
        <c:txPr>
          <a:bodyPr rot="0"/>
          <a:lstStyle/>
          <a:p>
            <a:pPr lvl="0">
              <a:defRPr sz="1000" b="0" i="0" u="none" strike="noStrike">
                <a:solidFill>
                  <a:srgbClr val="000000"/>
                </a:solidFill>
                <a:effectLst/>
                <a:latin typeface="Calibri"/>
              </a:defRPr>
            </a:pPr>
            <a:endParaRPr lang="pl-PL"/>
          </a:p>
        </c:txPr>
        <c:crossAx val="95386240"/>
        <c:crosses val="autoZero"/>
        <c:auto val="1"/>
        <c:lblAlgn val="ctr"/>
        <c:lblOffset val="100"/>
        <c:noMultiLvlLbl val="1"/>
      </c:catAx>
      <c:valAx>
        <c:axId val="95386240"/>
        <c:scaling>
          <c:orientation val="minMax"/>
          <c:max val="0.35000000000000031"/>
          <c:min val="-0.30000000000000032"/>
        </c:scaling>
        <c:axPos val="t"/>
        <c:numFmt formatCode="#,##0.00" sourceLinked="0"/>
        <c:tickLblPos val="low"/>
        <c:spPr>
          <a:ln w="12700" cap="flat">
            <a:solidFill>
              <a:srgbClr val="000000"/>
            </a:solidFill>
            <a:prstDash val="solid"/>
            <a:miter lim="400000"/>
          </a:ln>
        </c:spPr>
        <c:txPr>
          <a:bodyPr rot="0"/>
          <a:lstStyle/>
          <a:p>
            <a:pPr lvl="0">
              <a:defRPr sz="1000" b="0" i="0" u="none" strike="noStrike">
                <a:solidFill>
                  <a:srgbClr val="000000"/>
                </a:solidFill>
                <a:effectLst/>
                <a:latin typeface="Calibri"/>
              </a:defRPr>
            </a:pPr>
            <a:endParaRPr lang="pl-PL"/>
          </a:p>
        </c:txPr>
        <c:crossAx val="95384320"/>
        <c:crosses val="min"/>
        <c:crossBetween val="between"/>
        <c:majorUnit val="0.16250000000000001"/>
        <c:minorUnit val="8.1250000000000003E-2"/>
      </c:valAx>
      <c:spPr>
        <a:solidFill>
          <a:srgbClr val="FFFFFF"/>
        </a:solidFill>
        <a:ln w="12700" cap="flat">
          <a:noFill/>
          <a:miter lim="400000"/>
        </a:ln>
        <a:effectLst/>
      </c:spPr>
    </c:plotArea>
    <c:legend>
      <c:legendPos val="r"/>
      <c:layout>
        <c:manualLayout>
          <c:xMode val="edge"/>
          <c:yMode val="edge"/>
          <c:x val="0.85162499039473183"/>
          <c:y val="0.15338485497431861"/>
          <c:w val="0.14837500000000001"/>
          <c:h val="9.8407000000000022E-2"/>
        </c:manualLayout>
      </c:layout>
      <c:overlay val="1"/>
      <c:spPr>
        <a:noFill/>
        <a:ln w="12700" cap="flat">
          <a:noFill/>
          <a:miter lim="400000"/>
        </a:ln>
        <a:effectLst/>
      </c:spPr>
      <c:txPr>
        <a:bodyPr/>
        <a:lstStyle/>
        <a:p>
          <a:pPr lvl="0">
            <a:defRPr sz="1000" b="0" i="0" u="none" strike="noStrike">
              <a:solidFill>
                <a:srgbClr val="000000"/>
              </a:solidFill>
              <a:effectLst/>
              <a:latin typeface="Calibri"/>
            </a:defRPr>
          </a:pPr>
          <a:endParaRPr lang="pl-PL"/>
        </a:p>
      </c:txPr>
    </c:legend>
    <c:plotVisOnly val="1"/>
    <c:dispBlanksAs val="gap"/>
    <c:showDLblsOverMax val="1"/>
  </c:chart>
  <c:spPr>
    <a:solidFill>
      <a:srgbClr val="FFFFFF"/>
    </a:solidFill>
    <a:ln>
      <a:noFill/>
    </a:ln>
    <a:effectLst/>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pl-PL"/>
  <c:chart>
    <c:title>
      <c:tx>
        <c:rich>
          <a:bodyPr rot="0"/>
          <a:lstStyle/>
          <a:p>
            <a:pPr lvl="0"/>
            <a:endParaRPr lang="pl-PL"/>
          </a:p>
        </c:rich>
      </c:tx>
      <c:layout/>
      <c:overlay val="1"/>
    </c:title>
    <c:plotArea>
      <c:layout>
        <c:manualLayout>
          <c:layoutTarget val="inner"/>
          <c:xMode val="edge"/>
          <c:yMode val="edge"/>
          <c:x val="4.9968800000000022E-2"/>
          <c:y val="5.3453399999999998E-2"/>
          <c:w val="0.68293999999999999"/>
          <c:h val="0.8490710000000008"/>
        </c:manualLayout>
      </c:layout>
      <c:barChart>
        <c:barDir val="col"/>
        <c:grouping val="percentStacked"/>
        <c:ser>
          <c:idx val="0"/>
          <c:order val="0"/>
          <c:tx>
            <c:strRef>
              <c:f>'W. 11'!$D$2</c:f>
              <c:strCache>
                <c:ptCount val="1"/>
                <c:pt idx="0">
                  <c:v>Allowed</c:v>
                </c:pt>
              </c:strCache>
            </c:strRef>
          </c:tx>
          <c:spPr>
            <a:solidFill>
              <a:srgbClr val="FF3399"/>
            </a:solidFill>
            <a:ln w="12700" cap="flat">
              <a:noFill/>
              <a:miter lim="400000"/>
            </a:ln>
            <a:effectLst/>
          </c:spPr>
          <c:dLbls>
            <c:numFmt formatCode="0%" sourceLinked="0"/>
            <c:txPr>
              <a:bodyPr/>
              <a:lstStyle/>
              <a:p>
                <a:pPr lvl="0">
                  <a:defRPr sz="1000" b="0" i="0" u="none" strike="noStrike">
                    <a:solidFill>
                      <a:srgbClr val="000000"/>
                    </a:solidFill>
                    <a:effectLst/>
                    <a:latin typeface="Verdana"/>
                  </a:defRPr>
                </a:pPr>
                <a:endParaRPr lang="pl-PL"/>
              </a:p>
            </c:txPr>
            <c:dLblPos val="ctr"/>
            <c:showVal val="1"/>
          </c:dLbls>
          <c:cat>
            <c:multiLvlStrRef>
              <c:f>'W. 11'!$B$3:$C$8</c:f>
              <c:multiLvlStrCache>
                <c:ptCount val="6"/>
                <c:lvl>
                  <c:pt idx="0">
                    <c:v>Adults</c:v>
                  </c:pt>
                  <c:pt idx="1">
                    <c:v>Young people</c:v>
                  </c:pt>
                  <c:pt idx="2">
                    <c:v>Adults</c:v>
                  </c:pt>
                  <c:pt idx="3">
                    <c:v>Young people</c:v>
                  </c:pt>
                  <c:pt idx="4">
                    <c:v>Adults</c:v>
                  </c:pt>
                  <c:pt idx="5">
                    <c:v>Young people</c:v>
                  </c:pt>
                </c:lvl>
                <c:lvl>
                  <c:pt idx="0">
                    <c:v>1. As far as sheenies are concerned…</c:v>
                  </c:pt>
                  <c:pt idx="2">
                    <c:v>2. Jews must realize that…</c:v>
                  </c:pt>
                  <c:pt idx="4">
                    <c:v>3. Jews are blinded by their …</c:v>
                  </c:pt>
                </c:lvl>
              </c:multiLvlStrCache>
            </c:multiLvlStrRef>
          </c:cat>
          <c:val>
            <c:numRef>
              <c:f>'W. 11'!$D$3:$D$8</c:f>
              <c:numCache>
                <c:formatCode>0.00</c:formatCode>
                <c:ptCount val="6"/>
                <c:pt idx="0">
                  <c:v>9.5332671300893748E-2</c:v>
                </c:pt>
                <c:pt idx="1">
                  <c:v>0.10276073619631899</c:v>
                </c:pt>
                <c:pt idx="2">
                  <c:v>0.19146825396825401</c:v>
                </c:pt>
                <c:pt idx="3">
                  <c:v>0.20826952526799389</c:v>
                </c:pt>
                <c:pt idx="4">
                  <c:v>0.1847070506454816</c:v>
                </c:pt>
                <c:pt idx="5">
                  <c:v>0.2186544342507645</c:v>
                </c:pt>
              </c:numCache>
            </c:numRef>
          </c:val>
        </c:ser>
        <c:ser>
          <c:idx val="1"/>
          <c:order val="1"/>
          <c:tx>
            <c:strRef>
              <c:f>'W. 11'!$E$2</c:f>
              <c:strCache>
                <c:ptCount val="1"/>
                <c:pt idx="0">
                  <c:v>No clear opinion</c:v>
                </c:pt>
              </c:strCache>
            </c:strRef>
          </c:tx>
          <c:spPr>
            <a:solidFill>
              <a:srgbClr val="D0CECE"/>
            </a:solidFill>
            <a:ln w="12700" cap="flat">
              <a:noFill/>
              <a:miter lim="400000"/>
            </a:ln>
            <a:effectLst/>
          </c:spPr>
          <c:dLbls>
            <c:numFmt formatCode="0%" sourceLinked="0"/>
            <c:txPr>
              <a:bodyPr/>
              <a:lstStyle/>
              <a:p>
                <a:pPr lvl="0">
                  <a:defRPr sz="1000" b="0" i="0" u="none" strike="noStrike">
                    <a:solidFill>
                      <a:srgbClr val="000000"/>
                    </a:solidFill>
                    <a:effectLst/>
                    <a:latin typeface="Verdana"/>
                  </a:defRPr>
                </a:pPr>
                <a:endParaRPr lang="pl-PL"/>
              </a:p>
            </c:txPr>
            <c:dLblPos val="ctr"/>
            <c:showVal val="1"/>
          </c:dLbls>
          <c:cat>
            <c:multiLvlStrRef>
              <c:f>'W. 11'!$B$3:$C$8</c:f>
              <c:multiLvlStrCache>
                <c:ptCount val="6"/>
                <c:lvl>
                  <c:pt idx="0">
                    <c:v>Adults</c:v>
                  </c:pt>
                  <c:pt idx="1">
                    <c:v>Young people</c:v>
                  </c:pt>
                  <c:pt idx="2">
                    <c:v>Adults</c:v>
                  </c:pt>
                  <c:pt idx="3">
                    <c:v>Young people</c:v>
                  </c:pt>
                  <c:pt idx="4">
                    <c:v>Adults</c:v>
                  </c:pt>
                  <c:pt idx="5">
                    <c:v>Young people</c:v>
                  </c:pt>
                </c:lvl>
                <c:lvl>
                  <c:pt idx="0">
                    <c:v>1. As far as sheenies are concerned…</c:v>
                  </c:pt>
                  <c:pt idx="2">
                    <c:v>2. Jews must realize that…</c:v>
                  </c:pt>
                  <c:pt idx="4">
                    <c:v>3. Jews are blinded by their …</c:v>
                  </c:pt>
                </c:lvl>
              </c:multiLvlStrCache>
            </c:multiLvlStrRef>
          </c:cat>
          <c:val>
            <c:numRef>
              <c:f>'W. 11'!$E$3:$E$8</c:f>
              <c:numCache>
                <c:formatCode>0.00</c:formatCode>
                <c:ptCount val="6"/>
                <c:pt idx="0">
                  <c:v>6.0575968222442898E-2</c:v>
                </c:pt>
                <c:pt idx="1">
                  <c:v>0.1012269938650307</c:v>
                </c:pt>
                <c:pt idx="2">
                  <c:v>0.1408730158730159</c:v>
                </c:pt>
                <c:pt idx="3">
                  <c:v>0.14548238897396629</c:v>
                </c:pt>
                <c:pt idx="4">
                  <c:v>0.15789473684210531</c:v>
                </c:pt>
                <c:pt idx="5">
                  <c:v>0.172782874617737</c:v>
                </c:pt>
              </c:numCache>
            </c:numRef>
          </c:val>
        </c:ser>
        <c:ser>
          <c:idx val="2"/>
          <c:order val="2"/>
          <c:tx>
            <c:strRef>
              <c:f>'W. 11'!$F$2</c:f>
              <c:strCache>
                <c:ptCount val="1"/>
                <c:pt idx="0">
                  <c:v>Forbidden</c:v>
                </c:pt>
              </c:strCache>
            </c:strRef>
          </c:tx>
          <c:spPr>
            <a:solidFill>
              <a:srgbClr val="FFCCFF"/>
            </a:solidFill>
            <a:ln w="12700" cap="flat">
              <a:noFill/>
              <a:miter lim="400000"/>
            </a:ln>
            <a:effectLst/>
          </c:spPr>
          <c:dLbls>
            <c:numFmt formatCode="0%" sourceLinked="0"/>
            <c:txPr>
              <a:bodyPr/>
              <a:lstStyle/>
              <a:p>
                <a:pPr lvl="0">
                  <a:defRPr sz="1000" b="0" i="0" u="none" strike="noStrike">
                    <a:solidFill>
                      <a:srgbClr val="000000"/>
                    </a:solidFill>
                    <a:effectLst/>
                    <a:latin typeface="Verdana"/>
                  </a:defRPr>
                </a:pPr>
                <a:endParaRPr lang="pl-PL"/>
              </a:p>
            </c:txPr>
            <c:dLblPos val="ctr"/>
            <c:showVal val="1"/>
          </c:dLbls>
          <c:cat>
            <c:multiLvlStrRef>
              <c:f>'W. 11'!$B$3:$C$8</c:f>
              <c:multiLvlStrCache>
                <c:ptCount val="6"/>
                <c:lvl>
                  <c:pt idx="0">
                    <c:v>Adults</c:v>
                  </c:pt>
                  <c:pt idx="1">
                    <c:v>Young people</c:v>
                  </c:pt>
                  <c:pt idx="2">
                    <c:v>Adults</c:v>
                  </c:pt>
                  <c:pt idx="3">
                    <c:v>Young people</c:v>
                  </c:pt>
                  <c:pt idx="4">
                    <c:v>Adults</c:v>
                  </c:pt>
                  <c:pt idx="5">
                    <c:v>Young people</c:v>
                  </c:pt>
                </c:lvl>
                <c:lvl>
                  <c:pt idx="0">
                    <c:v>1. As far as sheenies are concerned…</c:v>
                  </c:pt>
                  <c:pt idx="2">
                    <c:v>2. Jews must realize that…</c:v>
                  </c:pt>
                  <c:pt idx="4">
                    <c:v>3. Jews are blinded by their …</c:v>
                  </c:pt>
                </c:lvl>
              </c:multiLvlStrCache>
            </c:multiLvlStrRef>
          </c:cat>
          <c:val>
            <c:numRef>
              <c:f>'W. 11'!$F$3:$F$8</c:f>
              <c:numCache>
                <c:formatCode>0.00</c:formatCode>
                <c:ptCount val="6"/>
                <c:pt idx="0">
                  <c:v>0.80238331678252239</c:v>
                </c:pt>
                <c:pt idx="1">
                  <c:v>0.77760736196319014</c:v>
                </c:pt>
                <c:pt idx="2">
                  <c:v>0.60912698412698407</c:v>
                </c:pt>
                <c:pt idx="3">
                  <c:v>0.62787136294027568</c:v>
                </c:pt>
                <c:pt idx="4">
                  <c:v>0.57000993048659387</c:v>
                </c:pt>
                <c:pt idx="5">
                  <c:v>0.55504587155963303</c:v>
                </c:pt>
              </c:numCache>
            </c:numRef>
          </c:val>
        </c:ser>
        <c:ser>
          <c:idx val="3"/>
          <c:order val="3"/>
          <c:tx>
            <c:strRef>
              <c:f>'W. 11'!$G$2</c:f>
              <c:strCache>
                <c:ptCount val="1"/>
                <c:pt idx="0">
                  <c:v>Refusal to answer</c:v>
                </c:pt>
              </c:strCache>
            </c:strRef>
          </c:tx>
          <c:spPr>
            <a:solidFill>
              <a:srgbClr val="515151"/>
            </a:solidFill>
            <a:ln w="12700" cap="flat">
              <a:noFill/>
              <a:miter lim="400000"/>
            </a:ln>
            <a:effectLst/>
          </c:spPr>
          <c:dLbls>
            <c:numFmt formatCode="0%" sourceLinked="0"/>
            <c:txPr>
              <a:bodyPr/>
              <a:lstStyle/>
              <a:p>
                <a:pPr lvl="0">
                  <a:defRPr sz="1000" b="0" i="0" u="none" strike="noStrike">
                    <a:solidFill>
                      <a:srgbClr val="000000"/>
                    </a:solidFill>
                    <a:effectLst/>
                    <a:latin typeface="Verdana"/>
                  </a:defRPr>
                </a:pPr>
                <a:endParaRPr lang="pl-PL"/>
              </a:p>
            </c:txPr>
            <c:dLblPos val="ctr"/>
            <c:showVal val="1"/>
          </c:dLbls>
          <c:cat>
            <c:multiLvlStrRef>
              <c:f>'W. 11'!$B$3:$C$8</c:f>
              <c:multiLvlStrCache>
                <c:ptCount val="6"/>
                <c:lvl>
                  <c:pt idx="0">
                    <c:v>Adults</c:v>
                  </c:pt>
                  <c:pt idx="1">
                    <c:v>Young people</c:v>
                  </c:pt>
                  <c:pt idx="2">
                    <c:v>Adults</c:v>
                  </c:pt>
                  <c:pt idx="3">
                    <c:v>Young people</c:v>
                  </c:pt>
                  <c:pt idx="4">
                    <c:v>Adults</c:v>
                  </c:pt>
                  <c:pt idx="5">
                    <c:v>Young people</c:v>
                  </c:pt>
                </c:lvl>
                <c:lvl>
                  <c:pt idx="0">
                    <c:v>1. As far as sheenies are concerned…</c:v>
                  </c:pt>
                  <c:pt idx="2">
                    <c:v>2. Jews must realize that…</c:v>
                  </c:pt>
                  <c:pt idx="4">
                    <c:v>3. Jews are blinded by their …</c:v>
                  </c:pt>
                </c:lvl>
              </c:multiLvlStrCache>
            </c:multiLvlStrRef>
          </c:cat>
          <c:val>
            <c:numRef>
              <c:f>'W. 11'!$G$3:$G$8</c:f>
              <c:numCache>
                <c:formatCode>0.00</c:formatCode>
                <c:ptCount val="6"/>
                <c:pt idx="0">
                  <c:v>4.1708043694141023E-2</c:v>
                </c:pt>
                <c:pt idx="1">
                  <c:v>1.8404907975460121E-2</c:v>
                </c:pt>
                <c:pt idx="2">
                  <c:v>5.8531746031746032E-2</c:v>
                </c:pt>
                <c:pt idx="3">
                  <c:v>1.837672281776417E-2</c:v>
                </c:pt>
                <c:pt idx="4">
                  <c:v>8.7388282025819261E-2</c:v>
                </c:pt>
                <c:pt idx="5">
                  <c:v>5.3516819571865437E-2</c:v>
                </c:pt>
              </c:numCache>
            </c:numRef>
          </c:val>
        </c:ser>
        <c:overlap val="100"/>
        <c:axId val="51281280"/>
        <c:axId val="51291264"/>
      </c:barChart>
      <c:catAx>
        <c:axId val="51281280"/>
        <c:scaling>
          <c:orientation val="minMax"/>
        </c:scaling>
        <c:axPos val="b"/>
        <c:numFmt formatCode="0%" sourceLinked="1"/>
        <c:tickLblPos val="low"/>
        <c:spPr>
          <a:ln w="12700" cap="flat">
            <a:solidFill>
              <a:srgbClr val="000000"/>
            </a:solidFill>
            <a:prstDash val="solid"/>
            <a:miter lim="400000"/>
          </a:ln>
        </c:spPr>
        <c:txPr>
          <a:bodyPr rot="0"/>
          <a:lstStyle/>
          <a:p>
            <a:pPr lvl="0">
              <a:defRPr sz="1000" b="0" i="0" u="none" strike="noStrike">
                <a:solidFill>
                  <a:srgbClr val="000000"/>
                </a:solidFill>
                <a:effectLst/>
                <a:latin typeface="Verdana"/>
              </a:defRPr>
            </a:pPr>
            <a:endParaRPr lang="pl-PL"/>
          </a:p>
        </c:txPr>
        <c:crossAx val="51291264"/>
        <c:crosses val="autoZero"/>
        <c:auto val="1"/>
        <c:lblAlgn val="ctr"/>
        <c:lblOffset val="100"/>
      </c:catAx>
      <c:valAx>
        <c:axId val="51291264"/>
        <c:scaling>
          <c:orientation val="minMax"/>
          <c:max val="1"/>
        </c:scaling>
        <c:axPos val="l"/>
        <c:numFmt formatCode="0%" sourceLinked="0"/>
        <c:tickLblPos val="nextTo"/>
        <c:spPr>
          <a:ln w="12700" cap="flat">
            <a:solidFill>
              <a:srgbClr val="000000"/>
            </a:solidFill>
            <a:prstDash val="solid"/>
            <a:miter lim="400000"/>
          </a:ln>
        </c:spPr>
        <c:txPr>
          <a:bodyPr rot="0"/>
          <a:lstStyle/>
          <a:p>
            <a:pPr lvl="0">
              <a:defRPr sz="1000" b="0" i="0" u="none" strike="noStrike">
                <a:solidFill>
                  <a:srgbClr val="000000"/>
                </a:solidFill>
                <a:effectLst/>
                <a:latin typeface="Verdana"/>
              </a:defRPr>
            </a:pPr>
            <a:endParaRPr lang="pl-PL"/>
          </a:p>
        </c:txPr>
        <c:crossAx val="51281280"/>
        <c:crosses val="autoZero"/>
        <c:crossBetween val="between"/>
        <c:majorUnit val="0.25"/>
        <c:minorUnit val="0.125"/>
      </c:valAx>
      <c:spPr>
        <a:solidFill>
          <a:srgbClr val="FFFFFF"/>
        </a:solidFill>
        <a:ln w="12700" cap="flat">
          <a:noFill/>
          <a:miter lim="400000"/>
        </a:ln>
        <a:effectLst/>
      </c:spPr>
    </c:plotArea>
    <c:legend>
      <c:legendPos val="r"/>
      <c:layout>
        <c:manualLayout>
          <c:xMode val="edge"/>
          <c:yMode val="edge"/>
          <c:x val="0.79621500378106558"/>
          <c:y val="0.14113172041810138"/>
          <c:w val="0.20378499999999999"/>
          <c:h val="0.58555016130640969"/>
        </c:manualLayout>
      </c:layout>
      <c:overlay val="1"/>
      <c:spPr>
        <a:noFill/>
        <a:ln w="12700" cap="flat">
          <a:noFill/>
          <a:miter lim="400000"/>
        </a:ln>
        <a:effectLst/>
      </c:spPr>
      <c:txPr>
        <a:bodyPr/>
        <a:lstStyle/>
        <a:p>
          <a:pPr lvl="0">
            <a:defRPr sz="1000" b="0" i="0" u="none" strike="noStrike">
              <a:solidFill>
                <a:srgbClr val="000000"/>
              </a:solidFill>
              <a:effectLst/>
              <a:latin typeface="Verdana"/>
            </a:defRPr>
          </a:pPr>
          <a:endParaRPr lang="pl-PL"/>
        </a:p>
      </c:txPr>
    </c:legend>
    <c:plotVisOnly val="1"/>
    <c:dispBlanksAs val="gap"/>
    <c:showDLblsOverMax val="1"/>
  </c:chart>
  <c:spPr>
    <a:solidFill>
      <a:srgbClr val="FFFFFF"/>
    </a:solidFill>
    <a:ln w="6350" cap="flat">
      <a:solidFill>
        <a:srgbClr val="888888"/>
      </a:solidFill>
      <a:prstDash val="solid"/>
      <a:miter lim="800000"/>
    </a:ln>
    <a:effectLst/>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pl-PL"/>
  <c:chart>
    <c:title>
      <c:tx>
        <c:rich>
          <a:bodyPr rot="0"/>
          <a:lstStyle/>
          <a:p>
            <a:pPr lvl="0"/>
            <a:endParaRPr lang="pl-PL"/>
          </a:p>
        </c:rich>
      </c:tx>
      <c:layout/>
      <c:overlay val="1"/>
    </c:title>
    <c:plotArea>
      <c:layout>
        <c:manualLayout>
          <c:layoutTarget val="inner"/>
          <c:xMode val="edge"/>
          <c:yMode val="edge"/>
          <c:x val="4.9968800000000022E-2"/>
          <c:y val="5.3453399999999998E-2"/>
          <c:w val="0.68293999999999999"/>
          <c:h val="0.8490710000000008"/>
        </c:manualLayout>
      </c:layout>
      <c:barChart>
        <c:barDir val="col"/>
        <c:grouping val="percentStacked"/>
        <c:ser>
          <c:idx val="0"/>
          <c:order val="0"/>
          <c:tx>
            <c:strRef>
              <c:f>'W. 11'!$D$2</c:f>
              <c:strCache>
                <c:ptCount val="1"/>
                <c:pt idx="0">
                  <c:v>Allowed</c:v>
                </c:pt>
              </c:strCache>
            </c:strRef>
          </c:tx>
          <c:spPr>
            <a:solidFill>
              <a:srgbClr val="FF3399"/>
            </a:solidFill>
            <a:ln w="12700" cap="flat">
              <a:noFill/>
              <a:miter lim="400000"/>
            </a:ln>
            <a:effectLst/>
          </c:spPr>
          <c:dLbls>
            <c:numFmt formatCode="0%" sourceLinked="0"/>
            <c:txPr>
              <a:bodyPr/>
              <a:lstStyle/>
              <a:p>
                <a:pPr lvl="0">
                  <a:defRPr sz="1000" b="0" i="0" u="none" strike="noStrike">
                    <a:solidFill>
                      <a:srgbClr val="000000"/>
                    </a:solidFill>
                    <a:effectLst/>
                    <a:latin typeface="Verdana"/>
                  </a:defRPr>
                </a:pPr>
                <a:endParaRPr lang="pl-PL"/>
              </a:p>
            </c:txPr>
            <c:dLblPos val="ctr"/>
            <c:showVal val="1"/>
          </c:dLbls>
          <c:cat>
            <c:multiLvlStrRef>
              <c:f>'W. 11'!$B$3:$C$8</c:f>
              <c:multiLvlStrCache>
                <c:ptCount val="6"/>
                <c:lvl>
                  <c:pt idx="0">
                    <c:v>Adults</c:v>
                  </c:pt>
                  <c:pt idx="1">
                    <c:v>Young people</c:v>
                  </c:pt>
                  <c:pt idx="2">
                    <c:v>Adults</c:v>
                  </c:pt>
                  <c:pt idx="3">
                    <c:v>Young people</c:v>
                  </c:pt>
                  <c:pt idx="4">
                    <c:v>Adults</c:v>
                  </c:pt>
                  <c:pt idx="5">
                    <c:v>Young people</c:v>
                  </c:pt>
                </c:lvl>
                <c:lvl>
                  <c:pt idx="0">
                    <c:v>1. As far as sheenies are concerned…</c:v>
                  </c:pt>
                  <c:pt idx="2">
                    <c:v>2. Jews must realize that…</c:v>
                  </c:pt>
                  <c:pt idx="4">
                    <c:v>3. Jews are blinded by their …</c:v>
                  </c:pt>
                </c:lvl>
              </c:multiLvlStrCache>
            </c:multiLvlStrRef>
          </c:cat>
          <c:val>
            <c:numRef>
              <c:f>'W. 11'!$D$3:$D$8</c:f>
              <c:numCache>
                <c:formatCode>0.00</c:formatCode>
                <c:ptCount val="6"/>
                <c:pt idx="0">
                  <c:v>9.5332671300893748E-2</c:v>
                </c:pt>
                <c:pt idx="1">
                  <c:v>0.10276073619631899</c:v>
                </c:pt>
                <c:pt idx="2">
                  <c:v>0.19146825396825401</c:v>
                </c:pt>
                <c:pt idx="3">
                  <c:v>0.20826952526799389</c:v>
                </c:pt>
                <c:pt idx="4">
                  <c:v>0.1847070506454816</c:v>
                </c:pt>
                <c:pt idx="5">
                  <c:v>0.2186544342507645</c:v>
                </c:pt>
              </c:numCache>
            </c:numRef>
          </c:val>
        </c:ser>
        <c:ser>
          <c:idx val="1"/>
          <c:order val="1"/>
          <c:tx>
            <c:strRef>
              <c:f>'W. 11'!$E$2</c:f>
              <c:strCache>
                <c:ptCount val="1"/>
                <c:pt idx="0">
                  <c:v>No clear opinion</c:v>
                </c:pt>
              </c:strCache>
            </c:strRef>
          </c:tx>
          <c:spPr>
            <a:solidFill>
              <a:srgbClr val="D0CECE"/>
            </a:solidFill>
            <a:ln w="12700" cap="flat">
              <a:noFill/>
              <a:miter lim="400000"/>
            </a:ln>
            <a:effectLst/>
          </c:spPr>
          <c:dLbls>
            <c:numFmt formatCode="0%" sourceLinked="0"/>
            <c:txPr>
              <a:bodyPr/>
              <a:lstStyle/>
              <a:p>
                <a:pPr lvl="0">
                  <a:defRPr sz="1000" b="0" i="0" u="none" strike="noStrike">
                    <a:solidFill>
                      <a:srgbClr val="000000"/>
                    </a:solidFill>
                    <a:effectLst/>
                    <a:latin typeface="Verdana"/>
                  </a:defRPr>
                </a:pPr>
                <a:endParaRPr lang="pl-PL"/>
              </a:p>
            </c:txPr>
            <c:dLblPos val="ctr"/>
            <c:showVal val="1"/>
          </c:dLbls>
          <c:cat>
            <c:multiLvlStrRef>
              <c:f>'W. 11'!$B$3:$C$8</c:f>
              <c:multiLvlStrCache>
                <c:ptCount val="6"/>
                <c:lvl>
                  <c:pt idx="0">
                    <c:v>Adults</c:v>
                  </c:pt>
                  <c:pt idx="1">
                    <c:v>Young people</c:v>
                  </c:pt>
                  <c:pt idx="2">
                    <c:v>Adults</c:v>
                  </c:pt>
                  <c:pt idx="3">
                    <c:v>Young people</c:v>
                  </c:pt>
                  <c:pt idx="4">
                    <c:v>Adults</c:v>
                  </c:pt>
                  <c:pt idx="5">
                    <c:v>Young people</c:v>
                  </c:pt>
                </c:lvl>
                <c:lvl>
                  <c:pt idx="0">
                    <c:v>1. As far as sheenies are concerned…</c:v>
                  </c:pt>
                  <c:pt idx="2">
                    <c:v>2. Jews must realize that…</c:v>
                  </c:pt>
                  <c:pt idx="4">
                    <c:v>3. Jews are blinded by their …</c:v>
                  </c:pt>
                </c:lvl>
              </c:multiLvlStrCache>
            </c:multiLvlStrRef>
          </c:cat>
          <c:val>
            <c:numRef>
              <c:f>'W. 11'!$E$3:$E$8</c:f>
              <c:numCache>
                <c:formatCode>0.00</c:formatCode>
                <c:ptCount val="6"/>
                <c:pt idx="0">
                  <c:v>6.0575968222442898E-2</c:v>
                </c:pt>
                <c:pt idx="1">
                  <c:v>0.1012269938650307</c:v>
                </c:pt>
                <c:pt idx="2">
                  <c:v>0.1408730158730159</c:v>
                </c:pt>
                <c:pt idx="3">
                  <c:v>0.14548238897396629</c:v>
                </c:pt>
                <c:pt idx="4">
                  <c:v>0.15789473684210531</c:v>
                </c:pt>
                <c:pt idx="5">
                  <c:v>0.172782874617737</c:v>
                </c:pt>
              </c:numCache>
            </c:numRef>
          </c:val>
        </c:ser>
        <c:ser>
          <c:idx val="2"/>
          <c:order val="2"/>
          <c:tx>
            <c:strRef>
              <c:f>'W. 11'!$F$2</c:f>
              <c:strCache>
                <c:ptCount val="1"/>
                <c:pt idx="0">
                  <c:v>Forbidden</c:v>
                </c:pt>
              </c:strCache>
            </c:strRef>
          </c:tx>
          <c:spPr>
            <a:solidFill>
              <a:srgbClr val="FFCCFF"/>
            </a:solidFill>
            <a:ln w="12700" cap="flat">
              <a:noFill/>
              <a:miter lim="400000"/>
            </a:ln>
            <a:effectLst/>
          </c:spPr>
          <c:dLbls>
            <c:numFmt formatCode="0%" sourceLinked="0"/>
            <c:txPr>
              <a:bodyPr/>
              <a:lstStyle/>
              <a:p>
                <a:pPr lvl="0">
                  <a:defRPr sz="1000" b="0" i="0" u="none" strike="noStrike">
                    <a:solidFill>
                      <a:srgbClr val="000000"/>
                    </a:solidFill>
                    <a:effectLst/>
                    <a:latin typeface="Verdana"/>
                  </a:defRPr>
                </a:pPr>
                <a:endParaRPr lang="pl-PL"/>
              </a:p>
            </c:txPr>
            <c:dLblPos val="ctr"/>
            <c:showVal val="1"/>
          </c:dLbls>
          <c:cat>
            <c:multiLvlStrRef>
              <c:f>'W. 11'!$B$3:$C$8</c:f>
              <c:multiLvlStrCache>
                <c:ptCount val="6"/>
                <c:lvl>
                  <c:pt idx="0">
                    <c:v>Adults</c:v>
                  </c:pt>
                  <c:pt idx="1">
                    <c:v>Young people</c:v>
                  </c:pt>
                  <c:pt idx="2">
                    <c:v>Adults</c:v>
                  </c:pt>
                  <c:pt idx="3">
                    <c:v>Young people</c:v>
                  </c:pt>
                  <c:pt idx="4">
                    <c:v>Adults</c:v>
                  </c:pt>
                  <c:pt idx="5">
                    <c:v>Young people</c:v>
                  </c:pt>
                </c:lvl>
                <c:lvl>
                  <c:pt idx="0">
                    <c:v>1. As far as sheenies are concerned…</c:v>
                  </c:pt>
                  <c:pt idx="2">
                    <c:v>2. Jews must realize that…</c:v>
                  </c:pt>
                  <c:pt idx="4">
                    <c:v>3. Jews are blinded by their …</c:v>
                  </c:pt>
                </c:lvl>
              </c:multiLvlStrCache>
            </c:multiLvlStrRef>
          </c:cat>
          <c:val>
            <c:numRef>
              <c:f>'W. 11'!$F$3:$F$8</c:f>
              <c:numCache>
                <c:formatCode>0.00</c:formatCode>
                <c:ptCount val="6"/>
                <c:pt idx="0">
                  <c:v>0.80238331678252239</c:v>
                </c:pt>
                <c:pt idx="1">
                  <c:v>0.77760736196319014</c:v>
                </c:pt>
                <c:pt idx="2">
                  <c:v>0.60912698412698407</c:v>
                </c:pt>
                <c:pt idx="3">
                  <c:v>0.62787136294027568</c:v>
                </c:pt>
                <c:pt idx="4">
                  <c:v>0.57000993048659387</c:v>
                </c:pt>
                <c:pt idx="5">
                  <c:v>0.55504587155963303</c:v>
                </c:pt>
              </c:numCache>
            </c:numRef>
          </c:val>
        </c:ser>
        <c:ser>
          <c:idx val="3"/>
          <c:order val="3"/>
          <c:tx>
            <c:strRef>
              <c:f>'W. 11'!$G$2</c:f>
              <c:strCache>
                <c:ptCount val="1"/>
                <c:pt idx="0">
                  <c:v>Refusal to answer</c:v>
                </c:pt>
              </c:strCache>
            </c:strRef>
          </c:tx>
          <c:spPr>
            <a:solidFill>
              <a:srgbClr val="515151"/>
            </a:solidFill>
            <a:ln w="12700" cap="flat">
              <a:noFill/>
              <a:miter lim="400000"/>
            </a:ln>
            <a:effectLst/>
          </c:spPr>
          <c:dLbls>
            <c:numFmt formatCode="0%" sourceLinked="0"/>
            <c:txPr>
              <a:bodyPr/>
              <a:lstStyle/>
              <a:p>
                <a:pPr lvl="0">
                  <a:defRPr sz="1000" b="0" i="0" u="none" strike="noStrike">
                    <a:solidFill>
                      <a:srgbClr val="000000"/>
                    </a:solidFill>
                    <a:effectLst/>
                    <a:latin typeface="Verdana"/>
                  </a:defRPr>
                </a:pPr>
                <a:endParaRPr lang="pl-PL"/>
              </a:p>
            </c:txPr>
            <c:dLblPos val="ctr"/>
            <c:showVal val="1"/>
          </c:dLbls>
          <c:cat>
            <c:multiLvlStrRef>
              <c:f>'W. 11'!$B$3:$C$8</c:f>
              <c:multiLvlStrCache>
                <c:ptCount val="6"/>
                <c:lvl>
                  <c:pt idx="0">
                    <c:v>Adults</c:v>
                  </c:pt>
                  <c:pt idx="1">
                    <c:v>Young people</c:v>
                  </c:pt>
                  <c:pt idx="2">
                    <c:v>Adults</c:v>
                  </c:pt>
                  <c:pt idx="3">
                    <c:v>Young people</c:v>
                  </c:pt>
                  <c:pt idx="4">
                    <c:v>Adults</c:v>
                  </c:pt>
                  <c:pt idx="5">
                    <c:v>Young people</c:v>
                  </c:pt>
                </c:lvl>
                <c:lvl>
                  <c:pt idx="0">
                    <c:v>1. As far as sheenies are concerned…</c:v>
                  </c:pt>
                  <c:pt idx="2">
                    <c:v>2. Jews must realize that…</c:v>
                  </c:pt>
                  <c:pt idx="4">
                    <c:v>3. Jews are blinded by their …</c:v>
                  </c:pt>
                </c:lvl>
              </c:multiLvlStrCache>
            </c:multiLvlStrRef>
          </c:cat>
          <c:val>
            <c:numRef>
              <c:f>'W. 11'!$G$3:$G$8</c:f>
              <c:numCache>
                <c:formatCode>0.00</c:formatCode>
                <c:ptCount val="6"/>
                <c:pt idx="0">
                  <c:v>4.1708043694141023E-2</c:v>
                </c:pt>
                <c:pt idx="1">
                  <c:v>1.8404907975460121E-2</c:v>
                </c:pt>
                <c:pt idx="2">
                  <c:v>5.8531746031746032E-2</c:v>
                </c:pt>
                <c:pt idx="3">
                  <c:v>1.837672281776417E-2</c:v>
                </c:pt>
                <c:pt idx="4">
                  <c:v>8.7388282025819261E-2</c:v>
                </c:pt>
                <c:pt idx="5">
                  <c:v>5.3516819571865437E-2</c:v>
                </c:pt>
              </c:numCache>
            </c:numRef>
          </c:val>
        </c:ser>
        <c:overlap val="100"/>
        <c:axId val="73706496"/>
        <c:axId val="82317312"/>
      </c:barChart>
      <c:catAx>
        <c:axId val="73706496"/>
        <c:scaling>
          <c:orientation val="minMax"/>
        </c:scaling>
        <c:axPos val="b"/>
        <c:numFmt formatCode="0%" sourceLinked="1"/>
        <c:tickLblPos val="low"/>
        <c:spPr>
          <a:ln w="12700" cap="flat">
            <a:solidFill>
              <a:srgbClr val="000000"/>
            </a:solidFill>
            <a:prstDash val="solid"/>
            <a:miter lim="400000"/>
          </a:ln>
        </c:spPr>
        <c:txPr>
          <a:bodyPr rot="0"/>
          <a:lstStyle/>
          <a:p>
            <a:pPr lvl="0">
              <a:defRPr sz="1000" b="0" i="0" u="none" strike="noStrike">
                <a:solidFill>
                  <a:srgbClr val="000000"/>
                </a:solidFill>
                <a:effectLst/>
                <a:latin typeface="Verdana"/>
              </a:defRPr>
            </a:pPr>
            <a:endParaRPr lang="pl-PL"/>
          </a:p>
        </c:txPr>
        <c:crossAx val="82317312"/>
        <c:crosses val="autoZero"/>
        <c:auto val="1"/>
        <c:lblAlgn val="ctr"/>
        <c:lblOffset val="100"/>
      </c:catAx>
      <c:valAx>
        <c:axId val="82317312"/>
        <c:scaling>
          <c:orientation val="minMax"/>
          <c:max val="1"/>
        </c:scaling>
        <c:axPos val="l"/>
        <c:numFmt formatCode="0%" sourceLinked="0"/>
        <c:tickLblPos val="nextTo"/>
        <c:spPr>
          <a:ln w="12700" cap="flat">
            <a:solidFill>
              <a:srgbClr val="000000"/>
            </a:solidFill>
            <a:prstDash val="solid"/>
            <a:miter lim="400000"/>
          </a:ln>
        </c:spPr>
        <c:txPr>
          <a:bodyPr rot="0"/>
          <a:lstStyle/>
          <a:p>
            <a:pPr lvl="0">
              <a:defRPr sz="1000" b="0" i="0" u="none" strike="noStrike">
                <a:solidFill>
                  <a:srgbClr val="000000"/>
                </a:solidFill>
                <a:effectLst/>
                <a:latin typeface="Verdana"/>
              </a:defRPr>
            </a:pPr>
            <a:endParaRPr lang="pl-PL"/>
          </a:p>
        </c:txPr>
        <c:crossAx val="73706496"/>
        <c:crosses val="autoZero"/>
        <c:crossBetween val="between"/>
        <c:majorUnit val="0.25"/>
        <c:minorUnit val="0.125"/>
      </c:valAx>
      <c:spPr>
        <a:solidFill>
          <a:srgbClr val="FFFFFF"/>
        </a:solidFill>
        <a:ln w="12700" cap="flat">
          <a:noFill/>
          <a:miter lim="400000"/>
        </a:ln>
        <a:effectLst/>
      </c:spPr>
    </c:plotArea>
    <c:legend>
      <c:legendPos val="r"/>
      <c:layout>
        <c:manualLayout>
          <c:xMode val="edge"/>
          <c:yMode val="edge"/>
          <c:x val="0.79621500378106558"/>
          <c:y val="0.14113172041810138"/>
          <c:w val="0.20378499999999999"/>
          <c:h val="0.58555016130640969"/>
        </c:manualLayout>
      </c:layout>
      <c:overlay val="1"/>
      <c:spPr>
        <a:noFill/>
        <a:ln w="12700" cap="flat">
          <a:noFill/>
          <a:miter lim="400000"/>
        </a:ln>
        <a:effectLst/>
      </c:spPr>
      <c:txPr>
        <a:bodyPr/>
        <a:lstStyle/>
        <a:p>
          <a:pPr lvl="0">
            <a:defRPr sz="1000" b="0" i="0" u="none" strike="noStrike">
              <a:solidFill>
                <a:srgbClr val="000000"/>
              </a:solidFill>
              <a:effectLst/>
              <a:latin typeface="Verdana"/>
            </a:defRPr>
          </a:pPr>
          <a:endParaRPr lang="pl-PL"/>
        </a:p>
      </c:txPr>
    </c:legend>
    <c:plotVisOnly val="1"/>
    <c:dispBlanksAs val="gap"/>
    <c:showDLblsOverMax val="1"/>
  </c:chart>
  <c:spPr>
    <a:solidFill>
      <a:srgbClr val="FFFFFF"/>
    </a:solidFill>
    <a:ln w="6350" cap="flat">
      <a:solidFill>
        <a:srgbClr val="888888"/>
      </a:solidFill>
      <a:prstDash val="solid"/>
      <a:miter lim="800000"/>
    </a:ln>
    <a:effectLst/>
  </c:sp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pl-PL"/>
  <c:chart>
    <c:title>
      <c:tx>
        <c:rich>
          <a:bodyPr rot="0"/>
          <a:lstStyle/>
          <a:p>
            <a:pPr lvl="0"/>
            <a:endParaRPr lang="pl-PL"/>
          </a:p>
        </c:rich>
      </c:tx>
      <c:layout/>
      <c:overlay val="1"/>
    </c:title>
    <c:plotArea>
      <c:layout>
        <c:manualLayout>
          <c:layoutTarget val="inner"/>
          <c:xMode val="edge"/>
          <c:yMode val="edge"/>
          <c:x val="0.40251600000000032"/>
          <c:y val="4.44711E-2"/>
          <c:w val="0.48274400000000001"/>
          <c:h val="0.87104400000000093"/>
        </c:manualLayout>
      </c:layout>
      <c:barChart>
        <c:barDir val="bar"/>
        <c:grouping val="clustered"/>
        <c:ser>
          <c:idx val="0"/>
          <c:order val="0"/>
          <c:tx>
            <c:strRef>
              <c:f>'W. 16'!$A$4</c:f>
              <c:strCache>
                <c:ptCount val="1"/>
                <c:pt idx="0">
                  <c:v>Adults</c:v>
                </c:pt>
              </c:strCache>
            </c:strRef>
          </c:tx>
          <c:spPr>
            <a:solidFill>
              <a:srgbClr val="FF3399"/>
            </a:solidFill>
            <a:ln w="12700" cap="flat">
              <a:noFill/>
              <a:miter lim="400000"/>
            </a:ln>
            <a:effectLst/>
          </c:spPr>
          <c:cat>
            <c:strRef>
              <c:f>('W. 16'!$B$3;'W. 16'!$C$3;'W. 16'!$D$3;'W. 16'!$E$3;'W. 16'!$F$3;'W. 16'!$G$3;'W. 16'!$H$3;'W. 16'!$I$3;'W. 16'!$J$3;'W. 16'!$K$3;'W. 16'!$L$3;'W. 16'!$M$3;'W. 16'!$N$3;'W. 16'!$O$3;'W. 16'!$P$3)</c:f>
              <c:strCache>
                <c:ptCount val="15"/>
                <c:pt idx="0">
                  <c:v>Stereotype - competence</c:v>
                </c:pt>
                <c:pt idx="1">
                  <c:v>Stereotype - warmth</c:v>
                </c:pt>
                <c:pt idx="2">
                  <c:v>Symbolic danger</c:v>
                </c:pt>
                <c:pt idx="3">
                  <c:v>Real danger</c:v>
                </c:pt>
                <c:pt idx="4">
                  <c:v>Anti-Israeli attitude</c:v>
                </c:pt>
                <c:pt idx="5">
                  <c:v>Traditional anti-semitism</c:v>
                </c:pt>
                <c:pt idx="6">
                  <c:v>Conspirational anti-semitism</c:v>
                </c:pt>
                <c:pt idx="7">
                  <c:v>Secondary anti-semitism</c:v>
                </c:pt>
                <c:pt idx="8">
                  <c:v>Autoritarianism</c:v>
                </c:pt>
                <c:pt idx="9">
                  <c:v>Verbal aggression</c:v>
                </c:pt>
                <c:pt idx="10">
                  <c:v>Oriented for social domination</c:v>
                </c:pt>
                <c:pt idx="11">
                  <c:v>Support for censorship</c:v>
                </c:pt>
                <c:pt idx="12">
                  <c:v>Religiousness</c:v>
                </c:pt>
                <c:pt idx="13">
                  <c:v>Participation in religious observances</c:v>
                </c:pt>
                <c:pt idx="14">
                  <c:v>Right-wing views</c:v>
                </c:pt>
              </c:strCache>
            </c:strRef>
          </c:cat>
          <c:val>
            <c:numRef>
              <c:f>'W. 16'!$B$4:$P$4</c:f>
              <c:numCache>
                <c:formatCode>0.00</c:formatCode>
                <c:ptCount val="15"/>
                <c:pt idx="0">
                  <c:v>2.4343538594779439E-2</c:v>
                </c:pt>
                <c:pt idx="1">
                  <c:v>0.15638489137111189</c:v>
                </c:pt>
                <c:pt idx="2">
                  <c:v>-0.15741051148800189</c:v>
                </c:pt>
                <c:pt idx="3">
                  <c:v>2.2319350703298491E-2</c:v>
                </c:pt>
                <c:pt idx="4">
                  <c:v>2.4966935927023759E-2</c:v>
                </c:pt>
                <c:pt idx="5">
                  <c:v>-0.10720888166478169</c:v>
                </c:pt>
                <c:pt idx="6">
                  <c:v>-5.0223824421772541E-2</c:v>
                </c:pt>
                <c:pt idx="7">
                  <c:v>-0.10414820663127181</c:v>
                </c:pt>
                <c:pt idx="8">
                  <c:v>0.13358223004075609</c:v>
                </c:pt>
                <c:pt idx="9">
                  <c:v>7.9232217516883759E-3</c:v>
                </c:pt>
                <c:pt idx="10">
                  <c:v>-1.87916537064294E-2</c:v>
                </c:pt>
                <c:pt idx="11">
                  <c:v>0.18749179159832549</c:v>
                </c:pt>
                <c:pt idx="12">
                  <c:v>-8.0522709374909796E-2</c:v>
                </c:pt>
                <c:pt idx="13">
                  <c:v>-2.6145084806728142E-2</c:v>
                </c:pt>
                <c:pt idx="14">
                  <c:v>-4.0052955483944587E-2</c:v>
                </c:pt>
              </c:numCache>
            </c:numRef>
          </c:val>
        </c:ser>
        <c:ser>
          <c:idx val="1"/>
          <c:order val="1"/>
          <c:tx>
            <c:strRef>
              <c:f>'W. 16'!$A$5</c:f>
              <c:strCache>
                <c:ptCount val="1"/>
                <c:pt idx="0">
                  <c:v>Young people</c:v>
                </c:pt>
              </c:strCache>
            </c:strRef>
          </c:tx>
          <c:spPr>
            <a:solidFill>
              <a:srgbClr val="515151"/>
            </a:solidFill>
            <a:ln w="12700" cap="flat">
              <a:noFill/>
              <a:miter lim="400000"/>
            </a:ln>
            <a:effectLst/>
          </c:spPr>
          <c:cat>
            <c:strRef>
              <c:f>('W. 16'!$B$3;'W. 16'!$C$3;'W. 16'!$D$3;'W. 16'!$E$3;'W. 16'!$F$3;'W. 16'!$G$3;'W. 16'!$H$3;'W. 16'!$I$3;'W. 16'!$J$3;'W. 16'!$K$3;'W. 16'!$L$3;'W. 16'!$M$3;'W. 16'!$N$3;'W. 16'!$O$3;'W. 16'!$P$3)</c:f>
              <c:strCache>
                <c:ptCount val="15"/>
                <c:pt idx="0">
                  <c:v>Stereotype - competence</c:v>
                </c:pt>
                <c:pt idx="1">
                  <c:v>Stereotype - warmth</c:v>
                </c:pt>
                <c:pt idx="2">
                  <c:v>Symbolic danger</c:v>
                </c:pt>
                <c:pt idx="3">
                  <c:v>Real danger</c:v>
                </c:pt>
                <c:pt idx="4">
                  <c:v>Anti-Israeli attitude</c:v>
                </c:pt>
                <c:pt idx="5">
                  <c:v>Traditional anti-semitism</c:v>
                </c:pt>
                <c:pt idx="6">
                  <c:v>Conspirational anti-semitism</c:v>
                </c:pt>
                <c:pt idx="7">
                  <c:v>Secondary anti-semitism</c:v>
                </c:pt>
                <c:pt idx="8">
                  <c:v>Autoritarianism</c:v>
                </c:pt>
                <c:pt idx="9">
                  <c:v>Verbal aggression</c:v>
                </c:pt>
                <c:pt idx="10">
                  <c:v>Oriented for social domination</c:v>
                </c:pt>
                <c:pt idx="11">
                  <c:v>Support for censorship</c:v>
                </c:pt>
                <c:pt idx="12">
                  <c:v>Religiousness</c:v>
                </c:pt>
                <c:pt idx="13">
                  <c:v>Participation in religious observances</c:v>
                </c:pt>
                <c:pt idx="14">
                  <c:v>Right-wing views</c:v>
                </c:pt>
              </c:strCache>
            </c:strRef>
          </c:cat>
          <c:val>
            <c:numRef>
              <c:f>'W. 16'!$B$5:$P$5</c:f>
              <c:numCache>
                <c:formatCode>0.00</c:formatCode>
                <c:ptCount val="15"/>
                <c:pt idx="0">
                  <c:v>9.4613058888283613E-2</c:v>
                </c:pt>
                <c:pt idx="1">
                  <c:v>6.1826552125943332E-2</c:v>
                </c:pt>
                <c:pt idx="2">
                  <c:v>-0.15825002162297139</c:v>
                </c:pt>
                <c:pt idx="3">
                  <c:v>-9.7674453401883909E-3</c:v>
                </c:pt>
                <c:pt idx="4">
                  <c:v>-1.175366335944316E-2</c:v>
                </c:pt>
                <c:pt idx="5">
                  <c:v>-7.7658968815080831E-2</c:v>
                </c:pt>
                <c:pt idx="6">
                  <c:v>-0.14816064813330221</c:v>
                </c:pt>
                <c:pt idx="7">
                  <c:v>-0.14155987161018629</c:v>
                </c:pt>
                <c:pt idx="8">
                  <c:v>0.30829943192309112</c:v>
                </c:pt>
                <c:pt idx="9">
                  <c:v>2.8612503063015E-2</c:v>
                </c:pt>
                <c:pt idx="10">
                  <c:v>-0.14485896113041519</c:v>
                </c:pt>
                <c:pt idx="11">
                  <c:v>0.22357923693417009</c:v>
                </c:pt>
                <c:pt idx="12">
                  <c:v>5.780864115706421E-2</c:v>
                </c:pt>
                <c:pt idx="13">
                  <c:v>-9.2627877807752265E-2</c:v>
                </c:pt>
                <c:pt idx="14">
                  <c:v>-0.13680465675799869</c:v>
                </c:pt>
              </c:numCache>
            </c:numRef>
          </c:val>
        </c:ser>
        <c:axId val="82364672"/>
        <c:axId val="82382208"/>
      </c:barChart>
      <c:catAx>
        <c:axId val="82364672"/>
        <c:scaling>
          <c:orientation val="maxMin"/>
        </c:scaling>
        <c:axPos val="l"/>
        <c:numFmt formatCode="General" sourceLinked="1"/>
        <c:tickLblPos val="low"/>
        <c:spPr>
          <a:ln w="12700" cap="flat">
            <a:solidFill>
              <a:srgbClr val="000000"/>
            </a:solidFill>
            <a:prstDash val="solid"/>
            <a:miter lim="400000"/>
          </a:ln>
        </c:spPr>
        <c:txPr>
          <a:bodyPr rot="0"/>
          <a:lstStyle/>
          <a:p>
            <a:pPr lvl="0">
              <a:defRPr sz="1000" b="0" i="0" u="none" strike="noStrike">
                <a:solidFill>
                  <a:srgbClr val="000000"/>
                </a:solidFill>
                <a:effectLst/>
                <a:latin typeface="Calibri"/>
              </a:defRPr>
            </a:pPr>
            <a:endParaRPr lang="pl-PL"/>
          </a:p>
        </c:txPr>
        <c:crossAx val="82382208"/>
        <c:crosses val="autoZero"/>
        <c:auto val="1"/>
        <c:lblAlgn val="ctr"/>
        <c:lblOffset val="100"/>
        <c:noMultiLvlLbl val="1"/>
      </c:catAx>
      <c:valAx>
        <c:axId val="82382208"/>
        <c:scaling>
          <c:orientation val="minMax"/>
          <c:max val="0.35000000000000031"/>
          <c:min val="-0.30000000000000032"/>
        </c:scaling>
        <c:axPos val="t"/>
        <c:numFmt formatCode="#,##0.00" sourceLinked="0"/>
        <c:tickLblPos val="low"/>
        <c:spPr>
          <a:ln w="12700" cap="flat">
            <a:solidFill>
              <a:srgbClr val="000000"/>
            </a:solidFill>
            <a:prstDash val="solid"/>
            <a:miter lim="400000"/>
          </a:ln>
        </c:spPr>
        <c:txPr>
          <a:bodyPr rot="0"/>
          <a:lstStyle/>
          <a:p>
            <a:pPr lvl="0">
              <a:defRPr sz="1000" b="0" i="0" u="none" strike="noStrike">
                <a:solidFill>
                  <a:srgbClr val="000000"/>
                </a:solidFill>
                <a:effectLst/>
                <a:latin typeface="Calibri"/>
              </a:defRPr>
            </a:pPr>
            <a:endParaRPr lang="pl-PL"/>
          </a:p>
        </c:txPr>
        <c:crossAx val="82364672"/>
        <c:crosses val="min"/>
        <c:crossBetween val="between"/>
        <c:majorUnit val="0.16250000000000001"/>
        <c:minorUnit val="8.1250000000000003E-2"/>
      </c:valAx>
      <c:spPr>
        <a:solidFill>
          <a:srgbClr val="FFFFFF"/>
        </a:solidFill>
        <a:ln w="12700" cap="flat">
          <a:noFill/>
          <a:miter lim="400000"/>
        </a:ln>
        <a:effectLst/>
      </c:spPr>
    </c:plotArea>
    <c:legend>
      <c:legendPos val="r"/>
      <c:layout>
        <c:manualLayout>
          <c:xMode val="edge"/>
          <c:yMode val="edge"/>
          <c:x val="0.85088506618516446"/>
          <c:y val="0.16101307520358957"/>
          <c:w val="0.14911500000000016"/>
          <c:h val="0.18634122862474478"/>
        </c:manualLayout>
      </c:layout>
      <c:overlay val="1"/>
      <c:spPr>
        <a:noFill/>
        <a:ln w="12700" cap="flat">
          <a:noFill/>
          <a:miter lim="400000"/>
        </a:ln>
        <a:effectLst/>
      </c:spPr>
      <c:txPr>
        <a:bodyPr/>
        <a:lstStyle/>
        <a:p>
          <a:pPr lvl="0">
            <a:defRPr sz="1000" b="0" i="0" u="none" strike="noStrike">
              <a:solidFill>
                <a:srgbClr val="000000"/>
              </a:solidFill>
              <a:effectLst/>
              <a:latin typeface="Calibri"/>
            </a:defRPr>
          </a:pPr>
          <a:endParaRPr lang="pl-PL"/>
        </a:p>
      </c:txPr>
    </c:legend>
    <c:plotVisOnly val="1"/>
    <c:dispBlanksAs val="gap"/>
    <c:showDLblsOverMax val="1"/>
  </c:chart>
  <c:spPr>
    <a:solidFill>
      <a:srgbClr val="FFFFFF"/>
    </a:solidFill>
    <a:ln>
      <a:noFill/>
    </a:ln>
    <a:effectLst/>
  </c:sp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pl-PL"/>
  <c:chart>
    <c:title>
      <c:tx>
        <c:rich>
          <a:bodyPr rot="0"/>
          <a:lstStyle/>
          <a:p>
            <a:pPr lvl="0"/>
            <a:endParaRPr lang="pl-PL"/>
          </a:p>
        </c:rich>
      </c:tx>
      <c:layout/>
      <c:overlay val="1"/>
    </c:title>
    <c:plotArea>
      <c:layout>
        <c:manualLayout>
          <c:layoutTarget val="inner"/>
          <c:xMode val="edge"/>
          <c:yMode val="edge"/>
          <c:x val="5.2362900000000108E-2"/>
          <c:y val="5.3453399999999998E-2"/>
          <c:w val="0.70669900000000097"/>
          <c:h val="0.8490710000000008"/>
        </c:manualLayout>
      </c:layout>
      <c:barChart>
        <c:barDir val="col"/>
        <c:grouping val="percentStacked"/>
        <c:ser>
          <c:idx val="0"/>
          <c:order val="0"/>
          <c:tx>
            <c:strRef>
              <c:f>'W. 19'!$C$3</c:f>
              <c:strCache>
                <c:ptCount val="1"/>
                <c:pt idx="0">
                  <c:v>Allowed</c:v>
                </c:pt>
              </c:strCache>
            </c:strRef>
          </c:tx>
          <c:spPr>
            <a:solidFill>
              <a:srgbClr val="FF3399"/>
            </a:solidFill>
            <a:ln w="12700" cap="flat">
              <a:noFill/>
              <a:miter lim="400000"/>
            </a:ln>
            <a:effectLst/>
          </c:spPr>
          <c:dLbls>
            <c:numFmt formatCode="0%" sourceLinked="0"/>
            <c:txPr>
              <a:bodyPr/>
              <a:lstStyle/>
              <a:p>
                <a:pPr lvl="0">
                  <a:defRPr sz="1000" b="0" i="0" u="none" strike="noStrike">
                    <a:solidFill>
                      <a:srgbClr val="000000"/>
                    </a:solidFill>
                    <a:effectLst/>
                    <a:latin typeface="Verdana"/>
                  </a:defRPr>
                </a:pPr>
                <a:endParaRPr lang="pl-PL"/>
              </a:p>
            </c:txPr>
            <c:dLblPos val="ctr"/>
            <c:showVal val="1"/>
          </c:dLbls>
          <c:cat>
            <c:multiLvlStrRef>
              <c:f>'W. 19'!$A$4:$B$9</c:f>
              <c:multiLvlStrCache>
                <c:ptCount val="6"/>
                <c:lvl>
                  <c:pt idx="0">
                    <c:v>Adults</c:v>
                  </c:pt>
                  <c:pt idx="1">
                    <c:v>Young people</c:v>
                  </c:pt>
                  <c:pt idx="2">
                    <c:v>Adults</c:v>
                  </c:pt>
                  <c:pt idx="3">
                    <c:v>Young people</c:v>
                  </c:pt>
                  <c:pt idx="4">
                    <c:v>Adults</c:v>
                  </c:pt>
                  <c:pt idx="5">
                    <c:v>Young people</c:v>
                  </c:pt>
                </c:lvl>
                <c:lvl>
                  <c:pt idx="0">
                    <c:v>1. The Ukrainians can only …</c:v>
                  </c:pt>
                  <c:pt idx="2">
                    <c:v>2. Freaking Ukrainian...</c:v>
                  </c:pt>
                  <c:pt idx="4">
                    <c:v>3. No, I fired…</c:v>
                  </c:pt>
                </c:lvl>
              </c:multiLvlStrCache>
            </c:multiLvlStrRef>
          </c:cat>
          <c:val>
            <c:numRef>
              <c:f>'W. 19'!$C$4:$C$9</c:f>
              <c:numCache>
                <c:formatCode>0.00</c:formatCode>
                <c:ptCount val="6"/>
                <c:pt idx="0">
                  <c:v>9.5332671300893748E-2</c:v>
                </c:pt>
                <c:pt idx="1">
                  <c:v>9.6477794793261865E-2</c:v>
                </c:pt>
                <c:pt idx="2">
                  <c:v>7.7457795431976173E-2</c:v>
                </c:pt>
                <c:pt idx="3">
                  <c:v>0.1010719754977029</c:v>
                </c:pt>
                <c:pt idx="4">
                  <c:v>6.1569016881827213E-2</c:v>
                </c:pt>
                <c:pt idx="5">
                  <c:v>4.7473200612557429E-2</c:v>
                </c:pt>
              </c:numCache>
            </c:numRef>
          </c:val>
        </c:ser>
        <c:ser>
          <c:idx val="1"/>
          <c:order val="1"/>
          <c:tx>
            <c:strRef>
              <c:f>'W. 19'!$D$3</c:f>
              <c:strCache>
                <c:ptCount val="1"/>
                <c:pt idx="0">
                  <c:v>No clear opinion</c:v>
                </c:pt>
              </c:strCache>
            </c:strRef>
          </c:tx>
          <c:spPr>
            <a:solidFill>
              <a:srgbClr val="D0CECE"/>
            </a:solidFill>
            <a:ln w="12700" cap="flat">
              <a:noFill/>
              <a:miter lim="400000"/>
            </a:ln>
            <a:effectLst/>
          </c:spPr>
          <c:dLbls>
            <c:numFmt formatCode="0%" sourceLinked="0"/>
            <c:txPr>
              <a:bodyPr/>
              <a:lstStyle/>
              <a:p>
                <a:pPr lvl="0">
                  <a:defRPr sz="1000" b="0" i="0" u="none" strike="noStrike">
                    <a:solidFill>
                      <a:srgbClr val="000000"/>
                    </a:solidFill>
                    <a:effectLst/>
                    <a:latin typeface="Verdana"/>
                  </a:defRPr>
                </a:pPr>
                <a:endParaRPr lang="pl-PL"/>
              </a:p>
            </c:txPr>
            <c:dLblPos val="ctr"/>
            <c:showVal val="1"/>
          </c:dLbls>
          <c:cat>
            <c:multiLvlStrRef>
              <c:f>'W. 19'!$A$4:$B$9</c:f>
              <c:multiLvlStrCache>
                <c:ptCount val="6"/>
                <c:lvl>
                  <c:pt idx="0">
                    <c:v>Adults</c:v>
                  </c:pt>
                  <c:pt idx="1">
                    <c:v>Young people</c:v>
                  </c:pt>
                  <c:pt idx="2">
                    <c:v>Adults</c:v>
                  </c:pt>
                  <c:pt idx="3">
                    <c:v>Young people</c:v>
                  </c:pt>
                  <c:pt idx="4">
                    <c:v>Adults</c:v>
                  </c:pt>
                  <c:pt idx="5">
                    <c:v>Young people</c:v>
                  </c:pt>
                </c:lvl>
                <c:lvl>
                  <c:pt idx="0">
                    <c:v>1. The Ukrainians can only …</c:v>
                  </c:pt>
                  <c:pt idx="2">
                    <c:v>2. Freaking Ukrainian...</c:v>
                  </c:pt>
                  <c:pt idx="4">
                    <c:v>3. No, I fired…</c:v>
                  </c:pt>
                </c:lvl>
              </c:multiLvlStrCache>
            </c:multiLvlStrRef>
          </c:cat>
          <c:val>
            <c:numRef>
              <c:f>'W. 19'!$D$4:$D$9</c:f>
              <c:numCache>
                <c:formatCode>0.00</c:formatCode>
                <c:ptCount val="6"/>
                <c:pt idx="0">
                  <c:v>9.1360476663356505E-2</c:v>
                </c:pt>
                <c:pt idx="1">
                  <c:v>6.738131699846861E-2</c:v>
                </c:pt>
                <c:pt idx="2">
                  <c:v>0.1042701092353525</c:v>
                </c:pt>
                <c:pt idx="3">
                  <c:v>7.9632465543644712E-2</c:v>
                </c:pt>
                <c:pt idx="4">
                  <c:v>5.6603773584905662E-2</c:v>
                </c:pt>
                <c:pt idx="5">
                  <c:v>3.2159264931087291E-2</c:v>
                </c:pt>
              </c:numCache>
            </c:numRef>
          </c:val>
        </c:ser>
        <c:ser>
          <c:idx val="2"/>
          <c:order val="2"/>
          <c:tx>
            <c:strRef>
              <c:f>'W. 19'!$E$3</c:f>
              <c:strCache>
                <c:ptCount val="1"/>
                <c:pt idx="0">
                  <c:v>Forbidden</c:v>
                </c:pt>
              </c:strCache>
            </c:strRef>
          </c:tx>
          <c:spPr>
            <a:solidFill>
              <a:srgbClr val="FFCCFF"/>
            </a:solidFill>
            <a:ln w="12700" cap="flat">
              <a:noFill/>
              <a:miter lim="400000"/>
            </a:ln>
            <a:effectLst/>
          </c:spPr>
          <c:dLbls>
            <c:numFmt formatCode="0%" sourceLinked="0"/>
            <c:txPr>
              <a:bodyPr/>
              <a:lstStyle/>
              <a:p>
                <a:pPr lvl="0">
                  <a:defRPr sz="1000" b="0" i="0" u="none" strike="noStrike">
                    <a:solidFill>
                      <a:srgbClr val="000000"/>
                    </a:solidFill>
                    <a:effectLst/>
                    <a:latin typeface="Verdana"/>
                  </a:defRPr>
                </a:pPr>
                <a:endParaRPr lang="pl-PL"/>
              </a:p>
            </c:txPr>
            <c:dLblPos val="ctr"/>
            <c:showVal val="1"/>
          </c:dLbls>
          <c:cat>
            <c:multiLvlStrRef>
              <c:f>'W. 19'!$A$4:$B$9</c:f>
              <c:multiLvlStrCache>
                <c:ptCount val="6"/>
                <c:lvl>
                  <c:pt idx="0">
                    <c:v>Adults</c:v>
                  </c:pt>
                  <c:pt idx="1">
                    <c:v>Young people</c:v>
                  </c:pt>
                  <c:pt idx="2">
                    <c:v>Adults</c:v>
                  </c:pt>
                  <c:pt idx="3">
                    <c:v>Young people</c:v>
                  </c:pt>
                  <c:pt idx="4">
                    <c:v>Adults</c:v>
                  </c:pt>
                  <c:pt idx="5">
                    <c:v>Young people</c:v>
                  </c:pt>
                </c:lvl>
                <c:lvl>
                  <c:pt idx="0">
                    <c:v>1. The Ukrainians can only …</c:v>
                  </c:pt>
                  <c:pt idx="2">
                    <c:v>2. Freaking Ukrainian...</c:v>
                  </c:pt>
                  <c:pt idx="4">
                    <c:v>3. No, I fired…</c:v>
                  </c:pt>
                </c:lvl>
              </c:multiLvlStrCache>
            </c:multiLvlStrRef>
          </c:cat>
          <c:val>
            <c:numRef>
              <c:f>'W. 19'!$E$4:$E$9</c:f>
              <c:numCache>
                <c:formatCode>0.00</c:formatCode>
                <c:ptCount val="6"/>
                <c:pt idx="0">
                  <c:v>0.77457795431976162</c:v>
                </c:pt>
                <c:pt idx="1">
                  <c:v>0.8223583460949464</c:v>
                </c:pt>
                <c:pt idx="2">
                  <c:v>0.75571002979145974</c:v>
                </c:pt>
                <c:pt idx="3">
                  <c:v>0.77182235834609492</c:v>
                </c:pt>
                <c:pt idx="4">
                  <c:v>0.82224428997020849</c:v>
                </c:pt>
                <c:pt idx="5">
                  <c:v>0.90505359877488512</c:v>
                </c:pt>
              </c:numCache>
            </c:numRef>
          </c:val>
        </c:ser>
        <c:ser>
          <c:idx val="3"/>
          <c:order val="3"/>
          <c:tx>
            <c:strRef>
              <c:f>'W. 19'!$F$3</c:f>
              <c:strCache>
                <c:ptCount val="1"/>
                <c:pt idx="0">
                  <c:v>Refusal to answer</c:v>
                </c:pt>
              </c:strCache>
            </c:strRef>
          </c:tx>
          <c:spPr>
            <a:solidFill>
              <a:srgbClr val="515151"/>
            </a:solidFill>
            <a:ln w="12700" cap="flat">
              <a:noFill/>
              <a:miter lim="400000"/>
            </a:ln>
            <a:effectLst/>
          </c:spPr>
          <c:dLbls>
            <c:numFmt formatCode="0%" sourceLinked="0"/>
            <c:txPr>
              <a:bodyPr/>
              <a:lstStyle/>
              <a:p>
                <a:pPr lvl="0">
                  <a:defRPr sz="1000" b="0" i="0" u="none" strike="noStrike">
                    <a:solidFill>
                      <a:srgbClr val="000000"/>
                    </a:solidFill>
                    <a:effectLst/>
                    <a:latin typeface="Verdana"/>
                  </a:defRPr>
                </a:pPr>
                <a:endParaRPr lang="pl-PL"/>
              </a:p>
            </c:txPr>
            <c:dLblPos val="ctr"/>
            <c:showVal val="1"/>
          </c:dLbls>
          <c:cat>
            <c:multiLvlStrRef>
              <c:f>'W. 19'!$A$4:$B$9</c:f>
              <c:multiLvlStrCache>
                <c:ptCount val="6"/>
                <c:lvl>
                  <c:pt idx="0">
                    <c:v>Adults</c:v>
                  </c:pt>
                  <c:pt idx="1">
                    <c:v>Young people</c:v>
                  </c:pt>
                  <c:pt idx="2">
                    <c:v>Adults</c:v>
                  </c:pt>
                  <c:pt idx="3">
                    <c:v>Young people</c:v>
                  </c:pt>
                  <c:pt idx="4">
                    <c:v>Adults</c:v>
                  </c:pt>
                  <c:pt idx="5">
                    <c:v>Young people</c:v>
                  </c:pt>
                </c:lvl>
                <c:lvl>
                  <c:pt idx="0">
                    <c:v>1. The Ukrainians can only …</c:v>
                  </c:pt>
                  <c:pt idx="2">
                    <c:v>2. Freaking Ukrainian...</c:v>
                  </c:pt>
                  <c:pt idx="4">
                    <c:v>3. No, I fired…</c:v>
                  </c:pt>
                </c:lvl>
              </c:multiLvlStrCache>
            </c:multiLvlStrRef>
          </c:cat>
          <c:val>
            <c:numRef>
              <c:f>'W. 19'!$F$4:$F$9</c:f>
              <c:numCache>
                <c:formatCode>0.00</c:formatCode>
                <c:ptCount val="6"/>
                <c:pt idx="0">
                  <c:v>3.8728897715988093E-2</c:v>
                </c:pt>
                <c:pt idx="1">
                  <c:v>1.378254211332312E-2</c:v>
                </c:pt>
                <c:pt idx="2">
                  <c:v>6.256206554121152E-2</c:v>
                </c:pt>
                <c:pt idx="3">
                  <c:v>4.9004594180704443E-2</c:v>
                </c:pt>
                <c:pt idx="4">
                  <c:v>5.8589870903674283E-2</c:v>
                </c:pt>
                <c:pt idx="5">
                  <c:v>1.6845329249617149E-2</c:v>
                </c:pt>
              </c:numCache>
            </c:numRef>
          </c:val>
        </c:ser>
        <c:overlap val="100"/>
        <c:axId val="82776832"/>
        <c:axId val="82778752"/>
      </c:barChart>
      <c:catAx>
        <c:axId val="82776832"/>
        <c:scaling>
          <c:orientation val="minMax"/>
        </c:scaling>
        <c:axPos val="b"/>
        <c:numFmt formatCode="0%" sourceLinked="1"/>
        <c:tickLblPos val="low"/>
        <c:spPr>
          <a:ln w="12700" cap="flat">
            <a:solidFill>
              <a:srgbClr val="000000"/>
            </a:solidFill>
            <a:prstDash val="solid"/>
            <a:miter lim="400000"/>
          </a:ln>
        </c:spPr>
        <c:txPr>
          <a:bodyPr rot="0"/>
          <a:lstStyle/>
          <a:p>
            <a:pPr lvl="0">
              <a:defRPr sz="1000" b="0" i="0" u="none" strike="noStrike">
                <a:solidFill>
                  <a:srgbClr val="000000"/>
                </a:solidFill>
                <a:effectLst/>
                <a:latin typeface="Verdana"/>
              </a:defRPr>
            </a:pPr>
            <a:endParaRPr lang="pl-PL"/>
          </a:p>
        </c:txPr>
        <c:crossAx val="82778752"/>
        <c:crosses val="autoZero"/>
        <c:auto val="1"/>
        <c:lblAlgn val="ctr"/>
        <c:lblOffset val="100"/>
      </c:catAx>
      <c:valAx>
        <c:axId val="82778752"/>
        <c:scaling>
          <c:orientation val="minMax"/>
          <c:max val="1"/>
        </c:scaling>
        <c:axPos val="l"/>
        <c:numFmt formatCode="0%" sourceLinked="0"/>
        <c:tickLblPos val="nextTo"/>
        <c:spPr>
          <a:ln w="12700" cap="flat">
            <a:solidFill>
              <a:srgbClr val="000000"/>
            </a:solidFill>
            <a:prstDash val="solid"/>
            <a:miter lim="400000"/>
          </a:ln>
        </c:spPr>
        <c:txPr>
          <a:bodyPr rot="0"/>
          <a:lstStyle/>
          <a:p>
            <a:pPr lvl="0">
              <a:defRPr sz="1000" b="0" i="0" u="none" strike="noStrike">
                <a:solidFill>
                  <a:srgbClr val="000000"/>
                </a:solidFill>
                <a:effectLst/>
                <a:latin typeface="Verdana"/>
              </a:defRPr>
            </a:pPr>
            <a:endParaRPr lang="pl-PL"/>
          </a:p>
        </c:txPr>
        <c:crossAx val="82776832"/>
        <c:crosses val="autoZero"/>
        <c:crossBetween val="between"/>
        <c:majorUnit val="0.25"/>
        <c:minorUnit val="0.125"/>
      </c:valAx>
      <c:spPr>
        <a:solidFill>
          <a:srgbClr val="FFFFFF"/>
        </a:solidFill>
        <a:ln w="12700" cap="flat">
          <a:noFill/>
          <a:miter lim="400000"/>
        </a:ln>
        <a:effectLst/>
      </c:spPr>
    </c:plotArea>
    <c:legend>
      <c:legendPos val="r"/>
      <c:layout>
        <c:manualLayout>
          <c:xMode val="edge"/>
          <c:yMode val="edge"/>
          <c:x val="0.78912499999999997"/>
          <c:y val="0.102578"/>
          <c:w val="0.21087500000000001"/>
          <c:h val="0.31257603582299864"/>
        </c:manualLayout>
      </c:layout>
      <c:overlay val="1"/>
      <c:spPr>
        <a:noFill/>
        <a:ln w="12700" cap="flat">
          <a:noFill/>
          <a:miter lim="400000"/>
        </a:ln>
        <a:effectLst/>
      </c:spPr>
      <c:txPr>
        <a:bodyPr/>
        <a:lstStyle/>
        <a:p>
          <a:pPr lvl="0">
            <a:defRPr sz="1000" b="0" i="0" u="none" strike="noStrike">
              <a:solidFill>
                <a:srgbClr val="000000"/>
              </a:solidFill>
              <a:effectLst/>
              <a:latin typeface="Verdana"/>
            </a:defRPr>
          </a:pPr>
          <a:endParaRPr lang="pl-PL"/>
        </a:p>
      </c:txPr>
    </c:legend>
    <c:plotVisOnly val="1"/>
    <c:dispBlanksAs val="gap"/>
    <c:showDLblsOverMax val="1"/>
  </c:chart>
  <c:spPr>
    <a:solidFill>
      <a:srgbClr val="FFFFFF"/>
    </a:solidFill>
    <a:ln w="6350" cap="flat">
      <a:solidFill>
        <a:srgbClr val="888888"/>
      </a:solidFill>
      <a:prstDash val="solid"/>
      <a:miter lim="800000"/>
    </a:ln>
    <a:effectLst/>
  </c:sp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pl-PL"/>
  <c:chart>
    <c:title>
      <c:tx>
        <c:rich>
          <a:bodyPr rot="0"/>
          <a:lstStyle/>
          <a:p>
            <a:pPr lvl="0"/>
            <a:endParaRPr lang="pl-PL"/>
          </a:p>
        </c:rich>
      </c:tx>
      <c:layout/>
      <c:overlay val="1"/>
    </c:title>
    <c:plotArea>
      <c:layout>
        <c:manualLayout>
          <c:layoutTarget val="inner"/>
          <c:xMode val="edge"/>
          <c:yMode val="edge"/>
          <c:x val="0.35409400000000002"/>
          <c:y val="4.3437600000000062E-2"/>
          <c:w val="0.55623100000000003"/>
          <c:h val="0.87375000000000091"/>
        </c:manualLayout>
      </c:layout>
      <c:barChart>
        <c:barDir val="bar"/>
        <c:grouping val="clustered"/>
        <c:ser>
          <c:idx val="0"/>
          <c:order val="0"/>
          <c:tx>
            <c:strRef>
              <c:f>'W. 21'!$A$3</c:f>
              <c:strCache>
                <c:ptCount val="1"/>
                <c:pt idx="0">
                  <c:v>Adults</c:v>
                </c:pt>
              </c:strCache>
            </c:strRef>
          </c:tx>
          <c:spPr>
            <a:solidFill>
              <a:srgbClr val="FFCCFF"/>
            </a:solidFill>
            <a:ln w="9525" cap="flat">
              <a:solidFill>
                <a:srgbClr val="000000"/>
              </a:solidFill>
              <a:prstDash val="solid"/>
              <a:bevel/>
            </a:ln>
            <a:effectLst/>
          </c:spPr>
          <c:dLbls>
            <c:numFmt formatCode="#,##0%" sourceLinked="0"/>
            <c:txPr>
              <a:bodyPr/>
              <a:lstStyle/>
              <a:p>
                <a:pPr lvl="0">
                  <a:defRPr sz="1000" b="0" i="0" u="none" strike="noStrike">
                    <a:solidFill>
                      <a:srgbClr val="000000"/>
                    </a:solidFill>
                    <a:effectLst/>
                    <a:latin typeface="Calibri"/>
                  </a:defRPr>
                </a:pPr>
                <a:endParaRPr lang="pl-PL"/>
              </a:p>
            </c:txPr>
            <c:dLblPos val="outEnd"/>
            <c:showVal val="1"/>
          </c:dLbls>
          <c:cat>
            <c:strRef>
              <c:f>('W. 21'!$B$2;'W. 21'!$C$2;'W. 21'!$D$2;'W. 21'!$E$2;'W. 21'!$F$2;'W. 21'!$G$2;'W. 21'!$H$2;'W. 21'!$I$2)</c:f>
              <c:strCache>
                <c:ptCount val="8"/>
                <c:pt idx="0">
                  <c:v>In other situations</c:v>
                </c:pt>
                <c:pt idx="1">
                  <c:v>When talking with friends</c:v>
                </c:pt>
                <c:pt idx="2">
                  <c:v>Demonstration (speaker)</c:v>
                </c:pt>
                <c:pt idx="3">
                  <c:v>Demonstration (participants)</c:v>
                </c:pt>
                <c:pt idx="4">
                  <c:v>Internet</c:v>
                </c:pt>
                <c:pt idx="5">
                  <c:v>Papers</c:v>
                </c:pt>
                <c:pt idx="6">
                  <c:v>Radio</c:v>
                </c:pt>
                <c:pt idx="7">
                  <c:v>TV</c:v>
                </c:pt>
              </c:strCache>
            </c:strRef>
          </c:cat>
          <c:val>
            <c:numRef>
              <c:f>'W. 21'!$B$3:$I$3</c:f>
              <c:numCache>
                <c:formatCode>0.000</c:formatCode>
                <c:ptCount val="8"/>
                <c:pt idx="0">
                  <c:v>1.7000000000000001E-2</c:v>
                </c:pt>
                <c:pt idx="1">
                  <c:v>0.186</c:v>
                </c:pt>
                <c:pt idx="2">
                  <c:v>7.0000000000000001E-3</c:v>
                </c:pt>
                <c:pt idx="3">
                  <c:v>1.4E-2</c:v>
                </c:pt>
                <c:pt idx="4">
                  <c:v>0.255</c:v>
                </c:pt>
                <c:pt idx="5">
                  <c:v>5.7000000000000002E-2</c:v>
                </c:pt>
                <c:pt idx="6">
                  <c:v>8.5000000000000006E-2</c:v>
                </c:pt>
                <c:pt idx="7">
                  <c:v>0.19700000000000001</c:v>
                </c:pt>
              </c:numCache>
            </c:numRef>
          </c:val>
        </c:ser>
        <c:ser>
          <c:idx val="1"/>
          <c:order val="1"/>
          <c:tx>
            <c:strRef>
              <c:f>'W. 21'!$A$4</c:f>
              <c:strCache>
                <c:ptCount val="1"/>
                <c:pt idx="0">
                  <c:v>Young people</c:v>
                </c:pt>
              </c:strCache>
            </c:strRef>
          </c:tx>
          <c:spPr>
            <a:solidFill>
              <a:srgbClr val="A6A6A6"/>
            </a:solidFill>
            <a:ln w="9525" cap="flat">
              <a:solidFill>
                <a:srgbClr val="000000"/>
              </a:solidFill>
              <a:prstDash val="solid"/>
              <a:bevel/>
            </a:ln>
            <a:effectLst/>
          </c:spPr>
          <c:dLbls>
            <c:numFmt formatCode="#,##0%" sourceLinked="0"/>
            <c:txPr>
              <a:bodyPr/>
              <a:lstStyle/>
              <a:p>
                <a:pPr lvl="0">
                  <a:defRPr sz="1000" b="0" i="0" u="none" strike="noStrike">
                    <a:solidFill>
                      <a:srgbClr val="000000"/>
                    </a:solidFill>
                    <a:effectLst/>
                    <a:latin typeface="Calibri"/>
                  </a:defRPr>
                </a:pPr>
                <a:endParaRPr lang="pl-PL"/>
              </a:p>
            </c:txPr>
            <c:dLblPos val="outEnd"/>
            <c:showVal val="1"/>
          </c:dLbls>
          <c:cat>
            <c:strRef>
              <c:f>('W. 21'!$B$2;'W. 21'!$C$2;'W. 21'!$D$2;'W. 21'!$E$2;'W. 21'!$F$2;'W. 21'!$G$2;'W. 21'!$H$2;'W. 21'!$I$2)</c:f>
              <c:strCache>
                <c:ptCount val="8"/>
                <c:pt idx="0">
                  <c:v>In other situations</c:v>
                </c:pt>
                <c:pt idx="1">
                  <c:v>When talking with friends</c:v>
                </c:pt>
                <c:pt idx="2">
                  <c:v>Demonstration (speaker)</c:v>
                </c:pt>
                <c:pt idx="3">
                  <c:v>Demonstration (participants)</c:v>
                </c:pt>
                <c:pt idx="4">
                  <c:v>Internet</c:v>
                </c:pt>
                <c:pt idx="5">
                  <c:v>Papers</c:v>
                </c:pt>
                <c:pt idx="6">
                  <c:v>Radio</c:v>
                </c:pt>
                <c:pt idx="7">
                  <c:v>TV</c:v>
                </c:pt>
              </c:strCache>
            </c:strRef>
          </c:cat>
          <c:val>
            <c:numRef>
              <c:f>'W. 21'!$B$4:$I$4</c:f>
              <c:numCache>
                <c:formatCode>0.000</c:formatCode>
                <c:ptCount val="8"/>
                <c:pt idx="0">
                  <c:v>8.9999999999999993E-3</c:v>
                </c:pt>
                <c:pt idx="1">
                  <c:v>0.20799999999999999</c:v>
                </c:pt>
                <c:pt idx="2">
                  <c:v>5.0000000000000001E-3</c:v>
                </c:pt>
                <c:pt idx="3">
                  <c:v>8.9999999999999993E-3</c:v>
                </c:pt>
                <c:pt idx="4">
                  <c:v>0.46200000000000002</c:v>
                </c:pt>
                <c:pt idx="5">
                  <c:v>4.2999999999999997E-2</c:v>
                </c:pt>
                <c:pt idx="6">
                  <c:v>4.5999999999999999E-2</c:v>
                </c:pt>
                <c:pt idx="7">
                  <c:v>0.123</c:v>
                </c:pt>
              </c:numCache>
            </c:numRef>
          </c:val>
        </c:ser>
        <c:gapWidth val="50"/>
        <c:axId val="82843520"/>
        <c:axId val="82846464"/>
      </c:barChart>
      <c:catAx>
        <c:axId val="82843520"/>
        <c:scaling>
          <c:orientation val="maxMin"/>
        </c:scaling>
        <c:axPos val="l"/>
        <c:numFmt formatCode="General" sourceLinked="1"/>
        <c:tickLblPos val="nextTo"/>
        <c:spPr>
          <a:ln w="12700" cap="flat">
            <a:solidFill>
              <a:srgbClr val="000000"/>
            </a:solidFill>
            <a:prstDash val="solid"/>
            <a:miter lim="400000"/>
          </a:ln>
        </c:spPr>
        <c:txPr>
          <a:bodyPr rot="0"/>
          <a:lstStyle/>
          <a:p>
            <a:pPr lvl="0">
              <a:defRPr sz="1000" b="0" i="0" u="none" strike="noStrike">
                <a:solidFill>
                  <a:srgbClr val="000000"/>
                </a:solidFill>
                <a:effectLst/>
                <a:latin typeface="Verdana"/>
              </a:defRPr>
            </a:pPr>
            <a:endParaRPr lang="pl-PL"/>
          </a:p>
        </c:txPr>
        <c:crossAx val="82846464"/>
        <c:crosses val="autoZero"/>
        <c:auto val="1"/>
        <c:lblAlgn val="ctr"/>
        <c:lblOffset val="100"/>
        <c:noMultiLvlLbl val="1"/>
      </c:catAx>
      <c:valAx>
        <c:axId val="82846464"/>
        <c:scaling>
          <c:orientation val="minMax"/>
        </c:scaling>
        <c:axPos val="t"/>
        <c:numFmt formatCode="0%" sourceLinked="0"/>
        <c:tickLblPos val="low"/>
        <c:spPr>
          <a:ln w="12700" cap="flat">
            <a:solidFill>
              <a:srgbClr val="000000"/>
            </a:solidFill>
            <a:prstDash val="solid"/>
            <a:miter lim="400000"/>
          </a:ln>
        </c:spPr>
        <c:txPr>
          <a:bodyPr rot="0"/>
          <a:lstStyle/>
          <a:p>
            <a:pPr lvl="0">
              <a:defRPr sz="1000" b="0" i="0" u="none" strike="noStrike">
                <a:solidFill>
                  <a:srgbClr val="000000"/>
                </a:solidFill>
                <a:effectLst/>
                <a:latin typeface="Calibri"/>
              </a:defRPr>
            </a:pPr>
            <a:endParaRPr lang="pl-PL"/>
          </a:p>
        </c:txPr>
        <c:crossAx val="82843520"/>
        <c:crosses val="autoZero"/>
        <c:crossBetween val="between"/>
        <c:majorUnit val="0.125"/>
        <c:minorUnit val="6.25E-2"/>
      </c:valAx>
      <c:spPr>
        <a:solidFill>
          <a:srgbClr val="FFFFFF"/>
        </a:solidFill>
        <a:ln w="12700" cap="flat">
          <a:noFill/>
          <a:miter lim="400000"/>
        </a:ln>
        <a:effectLst/>
      </c:spPr>
    </c:plotArea>
    <c:legend>
      <c:legendPos val="r"/>
      <c:layout>
        <c:manualLayout>
          <c:xMode val="edge"/>
          <c:yMode val="edge"/>
          <c:x val="0.66079396424503001"/>
          <c:y val="0.11752310556735049"/>
          <c:w val="0.3392060000000004"/>
          <c:h val="6.3835299999999998E-2"/>
        </c:manualLayout>
      </c:layout>
      <c:overlay val="1"/>
      <c:spPr>
        <a:noFill/>
        <a:ln w="12700" cap="flat">
          <a:noFill/>
          <a:miter lim="400000"/>
        </a:ln>
        <a:effectLst/>
      </c:spPr>
      <c:txPr>
        <a:bodyPr/>
        <a:lstStyle/>
        <a:p>
          <a:pPr lvl="0">
            <a:defRPr sz="1100" b="0" i="0" u="none" strike="noStrike">
              <a:solidFill>
                <a:srgbClr val="000000"/>
              </a:solidFill>
              <a:effectLst/>
              <a:latin typeface="Verdana"/>
            </a:defRPr>
          </a:pPr>
          <a:endParaRPr lang="pl-PL"/>
        </a:p>
      </c:txPr>
    </c:legend>
    <c:plotVisOnly val="1"/>
    <c:dispBlanksAs val="gap"/>
    <c:showDLblsOverMax val="1"/>
  </c:chart>
  <c:spPr>
    <a:solidFill>
      <a:srgbClr val="FFFFFF"/>
    </a:solidFill>
    <a:ln>
      <a:noFill/>
    </a:ln>
    <a:effectLst/>
  </c:sp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pl-PL"/>
  <c:chart>
    <c:title>
      <c:tx>
        <c:rich>
          <a:bodyPr rot="0"/>
          <a:lstStyle/>
          <a:p>
            <a:pPr lvl="0"/>
            <a:endParaRPr lang="pl-PL"/>
          </a:p>
        </c:rich>
      </c:tx>
      <c:layout/>
      <c:overlay val="1"/>
    </c:title>
    <c:plotArea>
      <c:layout>
        <c:manualLayout>
          <c:layoutTarget val="inner"/>
          <c:xMode val="edge"/>
          <c:yMode val="edge"/>
          <c:x val="0.39192900000000053"/>
          <c:y val="0.12549299999999999"/>
          <c:w val="0.49874400000000002"/>
          <c:h val="0.8032049999999995"/>
        </c:manualLayout>
      </c:layout>
      <c:barChart>
        <c:barDir val="bar"/>
        <c:grouping val="clustered"/>
        <c:ser>
          <c:idx val="0"/>
          <c:order val="0"/>
          <c:tx>
            <c:strRef>
              <c:f>'W. 23 - Tabela 2'!$B$5</c:f>
              <c:strCache>
                <c:ptCount val="1"/>
                <c:pt idx="0">
                  <c:v>Adults</c:v>
                </c:pt>
              </c:strCache>
            </c:strRef>
          </c:tx>
          <c:spPr>
            <a:solidFill>
              <a:srgbClr val="FF3399"/>
            </a:solidFill>
            <a:ln w="12700" cap="flat">
              <a:noFill/>
              <a:miter lim="400000"/>
            </a:ln>
            <a:effectLst/>
          </c:spPr>
          <c:cat>
            <c:strRef>
              <c:f>('W. 23 - Tabela 2'!$C$3;'W. 23 - Tabela 2'!$D$3;'W. 23 - Tabela 2'!$E$3;'W. 23 - Tabela 2'!$F$3;'W. 23 - Tabela 2'!$G$3;'W. 23 - Tabela 2'!$H$3;'W. 23 - Tabela 2'!$I$3;'W. 23 - Tabela 2'!$J$3;'W. 23 - Tabela 2'!$K$3;'W. 23 - Tabela 2'!$L$3)</c:f>
              <c:strCache>
                <c:ptCount val="10"/>
                <c:pt idx="0">
                  <c:v>Right-wing views</c:v>
                </c:pt>
                <c:pt idx="1">
                  <c:v>Support for censorship</c:v>
                </c:pt>
                <c:pt idx="2">
                  <c:v>Oriented towards social domination</c:v>
                </c:pt>
                <c:pt idx="3">
                  <c:v>Verbal aggression</c:v>
                </c:pt>
                <c:pt idx="4">
                  <c:v>Authoritarianism</c:v>
                </c:pt>
                <c:pt idx="5">
                  <c:v>Anti-Ukrainian attitudes</c:v>
                </c:pt>
                <c:pt idx="6">
                  <c:v>Real danger</c:v>
                </c:pt>
                <c:pt idx="7">
                  <c:v>Symbolic danger</c:v>
                </c:pt>
                <c:pt idx="8">
                  <c:v>Stereotype - warmth</c:v>
                </c:pt>
                <c:pt idx="9">
                  <c:v>Stereotype - competences</c:v>
                </c:pt>
              </c:strCache>
            </c:strRef>
          </c:cat>
          <c:val>
            <c:numRef>
              <c:f>'W. 23 - Tabela 2'!$C$5:$L$5</c:f>
              <c:numCache>
                <c:formatCode>General</c:formatCode>
                <c:ptCount val="10"/>
                <c:pt idx="0">
                  <c:v>-1.7000000000000001E-2</c:v>
                </c:pt>
                <c:pt idx="1">
                  <c:v>0.13500000000000001</c:v>
                </c:pt>
                <c:pt idx="2">
                  <c:v>1.4E-2</c:v>
                </c:pt>
                <c:pt idx="3">
                  <c:v>-5.5E-2</c:v>
                </c:pt>
                <c:pt idx="4">
                  <c:v>-0.16400000000000001</c:v>
                </c:pt>
                <c:pt idx="5">
                  <c:v>0.16900000000000001</c:v>
                </c:pt>
                <c:pt idx="6">
                  <c:v>-1.0999999999999999E-2</c:v>
                </c:pt>
                <c:pt idx="7">
                  <c:v>-0.18099999999999999</c:v>
                </c:pt>
                <c:pt idx="8">
                  <c:v>2.4E-2</c:v>
                </c:pt>
                <c:pt idx="9">
                  <c:v>0.01</c:v>
                </c:pt>
              </c:numCache>
            </c:numRef>
          </c:val>
        </c:ser>
        <c:ser>
          <c:idx val="1"/>
          <c:order val="1"/>
          <c:tx>
            <c:strRef>
              <c:f>'W. 23 - Tabela 2'!$B$6</c:f>
              <c:strCache>
                <c:ptCount val="1"/>
                <c:pt idx="0">
                  <c:v>Young people</c:v>
                </c:pt>
              </c:strCache>
            </c:strRef>
          </c:tx>
          <c:spPr>
            <a:solidFill>
              <a:srgbClr val="515151"/>
            </a:solidFill>
            <a:ln w="12700" cap="flat">
              <a:noFill/>
              <a:miter lim="400000"/>
            </a:ln>
            <a:effectLst/>
          </c:spPr>
          <c:cat>
            <c:strRef>
              <c:f>('W. 23 - Tabela 2'!$C$3;'W. 23 - Tabela 2'!$D$3;'W. 23 - Tabela 2'!$E$3;'W. 23 - Tabela 2'!$F$3;'W. 23 - Tabela 2'!$G$3;'W. 23 - Tabela 2'!$H$3;'W. 23 - Tabela 2'!$I$3;'W. 23 - Tabela 2'!$J$3;'W. 23 - Tabela 2'!$K$3;'W. 23 - Tabela 2'!$L$3)</c:f>
              <c:strCache>
                <c:ptCount val="10"/>
                <c:pt idx="0">
                  <c:v>Right-wing views</c:v>
                </c:pt>
                <c:pt idx="1">
                  <c:v>Support for censorship</c:v>
                </c:pt>
                <c:pt idx="2">
                  <c:v>Oriented towards social domination</c:v>
                </c:pt>
                <c:pt idx="3">
                  <c:v>Verbal aggression</c:v>
                </c:pt>
                <c:pt idx="4">
                  <c:v>Authoritarianism</c:v>
                </c:pt>
                <c:pt idx="5">
                  <c:v>Anti-Ukrainian attitudes</c:v>
                </c:pt>
                <c:pt idx="6">
                  <c:v>Real danger</c:v>
                </c:pt>
                <c:pt idx="7">
                  <c:v>Symbolic danger</c:v>
                </c:pt>
                <c:pt idx="8">
                  <c:v>Stereotype - warmth</c:v>
                </c:pt>
                <c:pt idx="9">
                  <c:v>Stereotype - competences</c:v>
                </c:pt>
              </c:strCache>
            </c:strRef>
          </c:cat>
          <c:val>
            <c:numRef>
              <c:f>'W. 23 - Tabela 2'!$C$6:$L$6</c:f>
              <c:numCache>
                <c:formatCode>General</c:formatCode>
                <c:ptCount val="10"/>
                <c:pt idx="0">
                  <c:v>-5.0000000000000001E-3</c:v>
                </c:pt>
                <c:pt idx="1">
                  <c:v>0.19800000000000001</c:v>
                </c:pt>
                <c:pt idx="2">
                  <c:v>-0.20699999999999999</c:v>
                </c:pt>
                <c:pt idx="3">
                  <c:v>8.5999999999999993E-2</c:v>
                </c:pt>
                <c:pt idx="4">
                  <c:v>-7.8E-2</c:v>
                </c:pt>
                <c:pt idx="5">
                  <c:v>0.19600000000000001</c:v>
                </c:pt>
                <c:pt idx="6">
                  <c:v>2.5000000000000001E-2</c:v>
                </c:pt>
                <c:pt idx="7">
                  <c:v>-0.13</c:v>
                </c:pt>
                <c:pt idx="8">
                  <c:v>5.2999999999999999E-2</c:v>
                </c:pt>
                <c:pt idx="9">
                  <c:v>0.13900000000000001</c:v>
                </c:pt>
              </c:numCache>
            </c:numRef>
          </c:val>
        </c:ser>
        <c:axId val="83159296"/>
        <c:axId val="86668416"/>
      </c:barChart>
      <c:catAx>
        <c:axId val="83159296"/>
        <c:scaling>
          <c:orientation val="maxMin"/>
        </c:scaling>
        <c:axPos val="l"/>
        <c:numFmt formatCode="General" sourceLinked="1"/>
        <c:tickLblPos val="low"/>
        <c:spPr>
          <a:ln w="12700" cap="flat">
            <a:solidFill>
              <a:srgbClr val="000000"/>
            </a:solidFill>
            <a:prstDash val="solid"/>
            <a:miter lim="400000"/>
          </a:ln>
        </c:spPr>
        <c:txPr>
          <a:bodyPr rot="0"/>
          <a:lstStyle/>
          <a:p>
            <a:pPr lvl="0">
              <a:defRPr sz="1000" b="0" i="0" u="none" strike="noStrike">
                <a:solidFill>
                  <a:srgbClr val="000000"/>
                </a:solidFill>
                <a:effectLst/>
                <a:latin typeface="Calibri"/>
              </a:defRPr>
            </a:pPr>
            <a:endParaRPr lang="pl-PL"/>
          </a:p>
        </c:txPr>
        <c:crossAx val="86668416"/>
        <c:crosses val="autoZero"/>
        <c:auto val="1"/>
        <c:lblAlgn val="ctr"/>
        <c:lblOffset val="100"/>
        <c:noMultiLvlLbl val="1"/>
      </c:catAx>
      <c:valAx>
        <c:axId val="86668416"/>
        <c:scaling>
          <c:orientation val="minMax"/>
        </c:scaling>
        <c:axPos val="t"/>
        <c:numFmt formatCode="General" sourceLinked="1"/>
        <c:tickLblPos val="low"/>
        <c:spPr>
          <a:ln w="12700" cap="flat">
            <a:solidFill>
              <a:srgbClr val="000000"/>
            </a:solidFill>
            <a:prstDash val="solid"/>
            <a:miter lim="400000"/>
          </a:ln>
        </c:spPr>
        <c:txPr>
          <a:bodyPr rot="0"/>
          <a:lstStyle/>
          <a:p>
            <a:pPr lvl="0">
              <a:defRPr sz="1000" b="0" i="0" u="none" strike="noStrike">
                <a:solidFill>
                  <a:srgbClr val="000000"/>
                </a:solidFill>
                <a:effectLst/>
                <a:latin typeface="Calibri"/>
              </a:defRPr>
            </a:pPr>
            <a:endParaRPr lang="pl-PL"/>
          </a:p>
        </c:txPr>
        <c:crossAx val="83159296"/>
        <c:crosses val="autoZero"/>
        <c:crossBetween val="between"/>
        <c:majorUnit val="0.30000000000000032"/>
        <c:minorUnit val="0.15000000000000016"/>
      </c:valAx>
      <c:spPr>
        <a:solidFill>
          <a:srgbClr val="FFFFFF"/>
        </a:solidFill>
        <a:ln w="12700" cap="flat">
          <a:noFill/>
          <a:miter lim="400000"/>
        </a:ln>
        <a:effectLst/>
      </c:spPr>
    </c:plotArea>
    <c:legend>
      <c:legendPos val="t"/>
      <c:layout>
        <c:manualLayout>
          <c:xMode val="edge"/>
          <c:yMode val="edge"/>
          <c:x val="0.18329100000000023"/>
          <c:y val="5.0000000000000053E-3"/>
          <c:w val="0.8167090000000008"/>
          <c:h val="4.8826899999999999E-2"/>
        </c:manualLayout>
      </c:layout>
      <c:overlay val="1"/>
      <c:spPr>
        <a:noFill/>
        <a:ln w="12700" cap="flat">
          <a:noFill/>
          <a:miter lim="400000"/>
        </a:ln>
        <a:effectLst/>
      </c:spPr>
      <c:txPr>
        <a:bodyPr/>
        <a:lstStyle/>
        <a:p>
          <a:pPr lvl="0">
            <a:defRPr sz="1000" b="0" i="0" u="none" strike="noStrike">
              <a:solidFill>
                <a:srgbClr val="000000"/>
              </a:solidFill>
              <a:effectLst/>
              <a:latin typeface="Calibri"/>
            </a:defRPr>
          </a:pPr>
          <a:endParaRPr lang="pl-PL"/>
        </a:p>
      </c:txPr>
    </c:legend>
    <c:plotVisOnly val="1"/>
    <c:dispBlanksAs val="gap"/>
    <c:showDLblsOverMax val="1"/>
  </c:chart>
  <c:spPr>
    <a:solidFill>
      <a:srgbClr val="FFFFFF"/>
    </a:solidFill>
    <a:ln>
      <a:noFill/>
    </a:ln>
    <a:effectLst/>
  </c:sp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pl-PL"/>
  <c:chart>
    <c:title>
      <c:tx>
        <c:rich>
          <a:bodyPr rot="0"/>
          <a:lstStyle/>
          <a:p>
            <a:pPr lvl="0"/>
            <a:endParaRPr lang="pl-PL"/>
          </a:p>
        </c:rich>
      </c:tx>
      <c:layout/>
      <c:overlay val="1"/>
    </c:title>
    <c:plotArea>
      <c:layout>
        <c:manualLayout>
          <c:layoutTarget val="inner"/>
          <c:xMode val="edge"/>
          <c:yMode val="edge"/>
          <c:x val="5.2636400000000062E-2"/>
          <c:y val="5.5636700000000004E-2"/>
          <c:w val="0.70649600000000001"/>
          <c:h val="0.84708300000000003"/>
        </c:manualLayout>
      </c:layout>
      <c:barChart>
        <c:barDir val="col"/>
        <c:grouping val="percentStacked"/>
        <c:ser>
          <c:idx val="0"/>
          <c:order val="0"/>
          <c:tx>
            <c:strRef>
              <c:f>'W. 26'!$C$2</c:f>
              <c:strCache>
                <c:ptCount val="1"/>
                <c:pt idx="0">
                  <c:v>Allowed</c:v>
                </c:pt>
              </c:strCache>
            </c:strRef>
          </c:tx>
          <c:spPr>
            <a:solidFill>
              <a:srgbClr val="FF3399"/>
            </a:solidFill>
            <a:ln w="12700" cap="flat">
              <a:noFill/>
              <a:miter lim="400000"/>
            </a:ln>
            <a:effectLst/>
          </c:spPr>
          <c:dLbls>
            <c:numFmt formatCode="0%" sourceLinked="0"/>
            <c:txPr>
              <a:bodyPr/>
              <a:lstStyle/>
              <a:p>
                <a:pPr lvl="0">
                  <a:defRPr sz="1000" b="0" i="0" u="none" strike="noStrike">
                    <a:solidFill>
                      <a:srgbClr val="000000"/>
                    </a:solidFill>
                    <a:effectLst/>
                    <a:latin typeface="Verdana"/>
                  </a:defRPr>
                </a:pPr>
                <a:endParaRPr lang="pl-PL"/>
              </a:p>
            </c:txPr>
            <c:dLblPos val="ctr"/>
            <c:showVal val="1"/>
          </c:dLbls>
          <c:cat>
            <c:multiLvlStrRef>
              <c:f>'W. 26'!$A$3:$B$8</c:f>
              <c:multiLvlStrCache>
                <c:ptCount val="6"/>
                <c:lvl>
                  <c:pt idx="0">
                    <c:v>Adults</c:v>
                  </c:pt>
                  <c:pt idx="1">
                    <c:v>Young people</c:v>
                  </c:pt>
                  <c:pt idx="2">
                    <c:v>Adults</c:v>
                  </c:pt>
                  <c:pt idx="3">
                    <c:v>Young people</c:v>
                  </c:pt>
                  <c:pt idx="4">
                    <c:v>Adults</c:v>
                  </c:pt>
                  <c:pt idx="5">
                    <c:v>Young people</c:v>
                  </c:pt>
                </c:lvl>
                <c:lvl>
                  <c:pt idx="0">
                    <c:v>1. I still think that... </c:v>
                  </c:pt>
                  <c:pt idx="2">
                    <c:v>2. For us such larceny…</c:v>
                  </c:pt>
                  <c:pt idx="4">
                    <c:v>3. Gypsies are thieves …</c:v>
                  </c:pt>
                </c:lvl>
              </c:multiLvlStrCache>
            </c:multiLvlStrRef>
          </c:cat>
          <c:val>
            <c:numRef>
              <c:f>'W. 26'!$C$3:$C$8</c:f>
              <c:numCache>
                <c:formatCode>0.00</c:formatCode>
                <c:ptCount val="6"/>
                <c:pt idx="0">
                  <c:v>0.20655412115193639</c:v>
                </c:pt>
                <c:pt idx="1">
                  <c:v>0.2036753445635528</c:v>
                </c:pt>
                <c:pt idx="2">
                  <c:v>0.20357497517378351</c:v>
                </c:pt>
                <c:pt idx="3">
                  <c:v>0.22817764165390511</c:v>
                </c:pt>
                <c:pt idx="4">
                  <c:v>0.15789473684210531</c:v>
                </c:pt>
                <c:pt idx="5">
                  <c:v>0.16079632465543639</c:v>
                </c:pt>
              </c:numCache>
            </c:numRef>
          </c:val>
        </c:ser>
        <c:ser>
          <c:idx val="1"/>
          <c:order val="1"/>
          <c:tx>
            <c:strRef>
              <c:f>'W. 26'!$D$2</c:f>
              <c:strCache>
                <c:ptCount val="1"/>
                <c:pt idx="0">
                  <c:v>No clear opinion</c:v>
                </c:pt>
              </c:strCache>
            </c:strRef>
          </c:tx>
          <c:spPr>
            <a:solidFill>
              <a:srgbClr val="D0CECE"/>
            </a:solidFill>
            <a:ln w="12700" cap="flat">
              <a:noFill/>
              <a:miter lim="400000"/>
            </a:ln>
            <a:effectLst/>
          </c:spPr>
          <c:dLbls>
            <c:numFmt formatCode="0%" sourceLinked="0"/>
            <c:txPr>
              <a:bodyPr/>
              <a:lstStyle/>
              <a:p>
                <a:pPr lvl="0">
                  <a:defRPr sz="1000" b="0" i="0" u="none" strike="noStrike">
                    <a:solidFill>
                      <a:srgbClr val="000000"/>
                    </a:solidFill>
                    <a:effectLst/>
                    <a:latin typeface="Verdana"/>
                  </a:defRPr>
                </a:pPr>
                <a:endParaRPr lang="pl-PL"/>
              </a:p>
            </c:txPr>
            <c:dLblPos val="ctr"/>
            <c:showVal val="1"/>
          </c:dLbls>
          <c:cat>
            <c:multiLvlStrRef>
              <c:f>'W. 26'!$A$3:$B$8</c:f>
              <c:multiLvlStrCache>
                <c:ptCount val="6"/>
                <c:lvl>
                  <c:pt idx="0">
                    <c:v>Adults</c:v>
                  </c:pt>
                  <c:pt idx="1">
                    <c:v>Young people</c:v>
                  </c:pt>
                  <c:pt idx="2">
                    <c:v>Adults</c:v>
                  </c:pt>
                  <c:pt idx="3">
                    <c:v>Young people</c:v>
                  </c:pt>
                  <c:pt idx="4">
                    <c:v>Adults</c:v>
                  </c:pt>
                  <c:pt idx="5">
                    <c:v>Young people</c:v>
                  </c:pt>
                </c:lvl>
                <c:lvl>
                  <c:pt idx="0">
                    <c:v>1. I still think that... </c:v>
                  </c:pt>
                  <c:pt idx="2">
                    <c:v>2. For us such larceny…</c:v>
                  </c:pt>
                  <c:pt idx="4">
                    <c:v>3. Gypsies are thieves …</c:v>
                  </c:pt>
                </c:lvl>
              </c:multiLvlStrCache>
            </c:multiLvlStrRef>
          </c:cat>
          <c:val>
            <c:numRef>
              <c:f>'W. 26'!$D$3:$D$8</c:f>
              <c:numCache>
                <c:formatCode>0.00</c:formatCode>
                <c:ptCount val="6"/>
                <c:pt idx="0">
                  <c:v>0.13704071499503481</c:v>
                </c:pt>
                <c:pt idx="1">
                  <c:v>0.1225114854517611</c:v>
                </c:pt>
                <c:pt idx="2">
                  <c:v>0.16087388282025819</c:v>
                </c:pt>
                <c:pt idx="3">
                  <c:v>0.1010719754977029</c:v>
                </c:pt>
                <c:pt idx="4">
                  <c:v>0.1499503475670308</c:v>
                </c:pt>
                <c:pt idx="5">
                  <c:v>9.1883614088820828E-2</c:v>
                </c:pt>
              </c:numCache>
            </c:numRef>
          </c:val>
        </c:ser>
        <c:ser>
          <c:idx val="2"/>
          <c:order val="2"/>
          <c:tx>
            <c:strRef>
              <c:f>'W. 26'!$E$2</c:f>
              <c:strCache>
                <c:ptCount val="1"/>
                <c:pt idx="0">
                  <c:v>Forbidden</c:v>
                </c:pt>
              </c:strCache>
            </c:strRef>
          </c:tx>
          <c:spPr>
            <a:solidFill>
              <a:srgbClr val="FFCCFF"/>
            </a:solidFill>
            <a:ln w="12700" cap="flat">
              <a:noFill/>
              <a:miter lim="400000"/>
            </a:ln>
            <a:effectLst/>
          </c:spPr>
          <c:dLbls>
            <c:numFmt formatCode="0%" sourceLinked="0"/>
            <c:txPr>
              <a:bodyPr/>
              <a:lstStyle/>
              <a:p>
                <a:pPr lvl="0">
                  <a:defRPr sz="1000" b="0" i="0" u="none" strike="noStrike">
                    <a:solidFill>
                      <a:srgbClr val="000000"/>
                    </a:solidFill>
                    <a:effectLst/>
                    <a:latin typeface="Verdana"/>
                  </a:defRPr>
                </a:pPr>
                <a:endParaRPr lang="pl-PL"/>
              </a:p>
            </c:txPr>
            <c:dLblPos val="ctr"/>
            <c:showVal val="1"/>
          </c:dLbls>
          <c:cat>
            <c:multiLvlStrRef>
              <c:f>'W. 26'!$A$3:$B$8</c:f>
              <c:multiLvlStrCache>
                <c:ptCount val="6"/>
                <c:lvl>
                  <c:pt idx="0">
                    <c:v>Adults</c:v>
                  </c:pt>
                  <c:pt idx="1">
                    <c:v>Young people</c:v>
                  </c:pt>
                  <c:pt idx="2">
                    <c:v>Adults</c:v>
                  </c:pt>
                  <c:pt idx="3">
                    <c:v>Young people</c:v>
                  </c:pt>
                  <c:pt idx="4">
                    <c:v>Adults</c:v>
                  </c:pt>
                  <c:pt idx="5">
                    <c:v>Young people</c:v>
                  </c:pt>
                </c:lvl>
                <c:lvl>
                  <c:pt idx="0">
                    <c:v>1. I still think that... </c:v>
                  </c:pt>
                  <c:pt idx="2">
                    <c:v>2. For us such larceny…</c:v>
                  </c:pt>
                  <c:pt idx="4">
                    <c:v>3. Gypsies are thieves …</c:v>
                  </c:pt>
                </c:lvl>
              </c:multiLvlStrCache>
            </c:multiLvlStrRef>
          </c:cat>
          <c:val>
            <c:numRef>
              <c:f>'W. 26'!$E$3:$E$8</c:f>
              <c:numCache>
                <c:formatCode>0.00</c:formatCode>
                <c:ptCount val="6"/>
                <c:pt idx="0">
                  <c:v>0.63257199602780534</c:v>
                </c:pt>
                <c:pt idx="1">
                  <c:v>0.66615620214395099</c:v>
                </c:pt>
                <c:pt idx="2">
                  <c:v>0.59682224428997022</c:v>
                </c:pt>
                <c:pt idx="3">
                  <c:v>0.66003062787136291</c:v>
                </c:pt>
                <c:pt idx="4">
                  <c:v>0.66137040714995032</c:v>
                </c:pt>
                <c:pt idx="5">
                  <c:v>0.73813169984686067</c:v>
                </c:pt>
              </c:numCache>
            </c:numRef>
          </c:val>
        </c:ser>
        <c:ser>
          <c:idx val="3"/>
          <c:order val="3"/>
          <c:tx>
            <c:strRef>
              <c:f>'W. 26'!$F$2</c:f>
              <c:strCache>
                <c:ptCount val="1"/>
                <c:pt idx="0">
                  <c:v>Refusal to answer</c:v>
                </c:pt>
              </c:strCache>
            </c:strRef>
          </c:tx>
          <c:spPr>
            <a:solidFill>
              <a:srgbClr val="515151"/>
            </a:solidFill>
            <a:ln w="12700" cap="flat">
              <a:noFill/>
              <a:miter lim="400000"/>
            </a:ln>
            <a:effectLst/>
          </c:spPr>
          <c:dLbls>
            <c:numFmt formatCode="0%" sourceLinked="0"/>
            <c:txPr>
              <a:bodyPr/>
              <a:lstStyle/>
              <a:p>
                <a:pPr lvl="0">
                  <a:defRPr sz="1000" b="0" i="0" u="none" strike="noStrike">
                    <a:solidFill>
                      <a:srgbClr val="000000"/>
                    </a:solidFill>
                    <a:effectLst/>
                    <a:latin typeface="Verdana"/>
                  </a:defRPr>
                </a:pPr>
                <a:endParaRPr lang="pl-PL"/>
              </a:p>
            </c:txPr>
            <c:dLblPos val="ctr"/>
            <c:showVal val="1"/>
          </c:dLbls>
          <c:cat>
            <c:multiLvlStrRef>
              <c:f>'W. 26'!$A$3:$B$8</c:f>
              <c:multiLvlStrCache>
                <c:ptCount val="6"/>
                <c:lvl>
                  <c:pt idx="0">
                    <c:v>Adults</c:v>
                  </c:pt>
                  <c:pt idx="1">
                    <c:v>Young people</c:v>
                  </c:pt>
                  <c:pt idx="2">
                    <c:v>Adults</c:v>
                  </c:pt>
                  <c:pt idx="3">
                    <c:v>Young people</c:v>
                  </c:pt>
                  <c:pt idx="4">
                    <c:v>Adults</c:v>
                  </c:pt>
                  <c:pt idx="5">
                    <c:v>Young people</c:v>
                  </c:pt>
                </c:lvl>
                <c:lvl>
                  <c:pt idx="0">
                    <c:v>1. I still think that... </c:v>
                  </c:pt>
                  <c:pt idx="2">
                    <c:v>2. For us such larceny…</c:v>
                  </c:pt>
                  <c:pt idx="4">
                    <c:v>3. Gypsies are thieves …</c:v>
                  </c:pt>
                </c:lvl>
              </c:multiLvlStrCache>
            </c:multiLvlStrRef>
          </c:cat>
          <c:val>
            <c:numRef>
              <c:f>'W. 26'!$F$3:$F$8</c:f>
              <c:numCache>
                <c:formatCode>0.00</c:formatCode>
                <c:ptCount val="6"/>
                <c:pt idx="0">
                  <c:v>2.3833167825223441E-2</c:v>
                </c:pt>
                <c:pt idx="1">
                  <c:v>7.656967840735069E-3</c:v>
                </c:pt>
                <c:pt idx="2">
                  <c:v>3.9721946375372387E-2</c:v>
                </c:pt>
                <c:pt idx="3">
                  <c:v>1.2251148545176111E-2</c:v>
                </c:pt>
                <c:pt idx="4">
                  <c:v>3.078450844091361E-2</c:v>
                </c:pt>
                <c:pt idx="5">
                  <c:v>9.1883614088820835E-3</c:v>
                </c:pt>
              </c:numCache>
            </c:numRef>
          </c:val>
        </c:ser>
        <c:overlap val="100"/>
        <c:axId val="86717952"/>
        <c:axId val="86719488"/>
      </c:barChart>
      <c:catAx>
        <c:axId val="86717952"/>
        <c:scaling>
          <c:orientation val="minMax"/>
        </c:scaling>
        <c:axPos val="b"/>
        <c:numFmt formatCode="0%" sourceLinked="1"/>
        <c:tickLblPos val="low"/>
        <c:spPr>
          <a:ln w="12700" cap="flat">
            <a:solidFill>
              <a:srgbClr val="000000"/>
            </a:solidFill>
            <a:prstDash val="solid"/>
            <a:miter lim="400000"/>
          </a:ln>
        </c:spPr>
        <c:txPr>
          <a:bodyPr rot="0"/>
          <a:lstStyle/>
          <a:p>
            <a:pPr lvl="0">
              <a:defRPr sz="1000" b="0" i="0" u="none" strike="noStrike">
                <a:solidFill>
                  <a:srgbClr val="000000"/>
                </a:solidFill>
                <a:effectLst/>
                <a:latin typeface="Verdana"/>
              </a:defRPr>
            </a:pPr>
            <a:endParaRPr lang="pl-PL"/>
          </a:p>
        </c:txPr>
        <c:crossAx val="86719488"/>
        <c:crosses val="autoZero"/>
        <c:auto val="1"/>
        <c:lblAlgn val="ctr"/>
        <c:lblOffset val="100"/>
      </c:catAx>
      <c:valAx>
        <c:axId val="86719488"/>
        <c:scaling>
          <c:orientation val="minMax"/>
          <c:max val="1"/>
        </c:scaling>
        <c:axPos val="l"/>
        <c:numFmt formatCode="0%" sourceLinked="0"/>
        <c:tickLblPos val="nextTo"/>
        <c:spPr>
          <a:ln w="12700" cap="flat">
            <a:solidFill>
              <a:srgbClr val="000000"/>
            </a:solidFill>
            <a:prstDash val="solid"/>
            <a:miter lim="400000"/>
          </a:ln>
        </c:spPr>
        <c:txPr>
          <a:bodyPr rot="0"/>
          <a:lstStyle/>
          <a:p>
            <a:pPr lvl="0">
              <a:defRPr sz="1000" b="0" i="0" u="none" strike="noStrike">
                <a:solidFill>
                  <a:srgbClr val="000000"/>
                </a:solidFill>
                <a:effectLst/>
                <a:latin typeface="Verdana"/>
              </a:defRPr>
            </a:pPr>
            <a:endParaRPr lang="pl-PL"/>
          </a:p>
        </c:txPr>
        <c:crossAx val="86717952"/>
        <c:crosses val="autoZero"/>
        <c:crossBetween val="between"/>
        <c:majorUnit val="0.25"/>
        <c:minorUnit val="0.125"/>
      </c:valAx>
      <c:spPr>
        <a:solidFill>
          <a:srgbClr val="FFFFFF"/>
        </a:solidFill>
        <a:ln w="12700" cap="flat">
          <a:noFill/>
          <a:miter lim="400000"/>
        </a:ln>
        <a:effectLst/>
      </c:spPr>
    </c:plotArea>
    <c:legend>
      <c:legendPos val="r"/>
      <c:layout>
        <c:manualLayout>
          <c:xMode val="edge"/>
          <c:yMode val="edge"/>
          <c:x val="0.7891859999999995"/>
          <c:y val="0.104648"/>
          <c:w val="0.21081400000000017"/>
          <c:h val="0.33392825912109242"/>
        </c:manualLayout>
      </c:layout>
      <c:overlay val="1"/>
      <c:spPr>
        <a:noFill/>
        <a:ln w="12700" cap="flat">
          <a:noFill/>
          <a:miter lim="400000"/>
        </a:ln>
        <a:effectLst/>
      </c:spPr>
      <c:txPr>
        <a:bodyPr/>
        <a:lstStyle/>
        <a:p>
          <a:pPr lvl="0">
            <a:defRPr sz="1000" b="0" i="0" u="none" strike="noStrike">
              <a:solidFill>
                <a:srgbClr val="000000"/>
              </a:solidFill>
              <a:effectLst/>
              <a:latin typeface="Verdana"/>
            </a:defRPr>
          </a:pPr>
          <a:endParaRPr lang="pl-PL"/>
        </a:p>
      </c:txPr>
    </c:legend>
    <c:plotVisOnly val="1"/>
    <c:dispBlanksAs val="gap"/>
    <c:showDLblsOverMax val="1"/>
  </c:chart>
  <c:spPr>
    <a:solidFill>
      <a:srgbClr val="FFFFFF"/>
    </a:solidFill>
    <a:ln w="6350" cap="flat">
      <a:solidFill>
        <a:srgbClr val="888888"/>
      </a:solidFill>
      <a:prstDash val="solid"/>
      <a:miter lim="800000"/>
    </a:ln>
    <a:effectLst/>
  </c:sp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CCD940-2DFF-42B8-9FC2-BB6C392057E6}" type="doc">
      <dgm:prSet loTypeId="urn:microsoft.com/office/officeart/2005/8/layout/process5" loCatId="process" qsTypeId="urn:microsoft.com/office/officeart/2005/8/quickstyle/simple3" qsCatId="simple" csTypeId="urn:microsoft.com/office/officeart/2005/8/colors/accent1_2" csCatId="accent1" phldr="1"/>
      <dgm:spPr/>
    </dgm:pt>
    <dgm:pt modelId="{275F0B88-0DB5-4F49-A926-F65ED6CA8D46}">
      <dgm:prSet phldrT="[Tekst]"/>
      <dgm:spPr/>
      <dgm:t>
        <a:bodyPr/>
        <a:lstStyle/>
        <a:p>
          <a:r>
            <a:rPr lang="en-US" dirty="0" smtClean="0"/>
            <a:t>Selection of examples based on Internet analyses</a:t>
          </a:r>
          <a:endParaRPr lang="en-US" dirty="0"/>
        </a:p>
      </dgm:t>
    </dgm:pt>
    <dgm:pt modelId="{8F360AFF-07CB-43E3-9962-1387A0DAEA8F}" type="parTrans" cxnId="{EA966016-7FEC-4AD1-86CC-7351BAD2BBD9}">
      <dgm:prSet/>
      <dgm:spPr/>
      <dgm:t>
        <a:bodyPr/>
        <a:lstStyle/>
        <a:p>
          <a:endParaRPr lang="en-US"/>
        </a:p>
      </dgm:t>
    </dgm:pt>
    <dgm:pt modelId="{3349C883-4226-4F80-8794-FCC2DF366B25}" type="sibTrans" cxnId="{EA966016-7FEC-4AD1-86CC-7351BAD2BBD9}">
      <dgm:prSet/>
      <dgm:spPr/>
      <dgm:t>
        <a:bodyPr/>
        <a:lstStyle/>
        <a:p>
          <a:endParaRPr lang="en-US"/>
        </a:p>
      </dgm:t>
    </dgm:pt>
    <dgm:pt modelId="{3030AF14-03BD-494D-B101-FE0915433CFC}">
      <dgm:prSet phldrT="[Tekst]"/>
      <dgm:spPr/>
      <dgm:t>
        <a:bodyPr/>
        <a:lstStyle/>
        <a:p>
          <a:r>
            <a:rPr lang="en-US" dirty="0" smtClean="0"/>
            <a:t>Evaluation of examples by minorities</a:t>
          </a:r>
          <a:r>
            <a:rPr lang="pl-PL" dirty="0" smtClean="0"/>
            <a:t> (</a:t>
          </a:r>
          <a:r>
            <a:rPr lang="pl-PL" i="1" dirty="0" err="1" smtClean="0"/>
            <a:t>pretest</a:t>
          </a:r>
          <a:r>
            <a:rPr lang="pl-PL" dirty="0" smtClean="0"/>
            <a:t>)</a:t>
          </a:r>
        </a:p>
      </dgm:t>
    </dgm:pt>
    <dgm:pt modelId="{E8E68CD4-BE6D-444F-AE8D-0C54A1D0A6AA}" type="parTrans" cxnId="{9F8C16E0-AB0A-450D-9620-012DF8F45111}">
      <dgm:prSet/>
      <dgm:spPr/>
      <dgm:t>
        <a:bodyPr/>
        <a:lstStyle/>
        <a:p>
          <a:endParaRPr lang="en-US"/>
        </a:p>
      </dgm:t>
    </dgm:pt>
    <dgm:pt modelId="{69ACA7C8-E108-485E-B2A4-FECD6B2AECA8}" type="sibTrans" cxnId="{9F8C16E0-AB0A-450D-9620-012DF8F45111}">
      <dgm:prSet/>
      <dgm:spPr/>
      <dgm:t>
        <a:bodyPr/>
        <a:lstStyle/>
        <a:p>
          <a:endParaRPr lang="en-US"/>
        </a:p>
      </dgm:t>
    </dgm:pt>
    <dgm:pt modelId="{A03A4161-900E-407F-82F9-A073376C1710}">
      <dgm:prSet phldrT="[Tekst]"/>
      <dgm:spPr/>
      <dgm:t>
        <a:bodyPr/>
        <a:lstStyle/>
        <a:p>
          <a:r>
            <a:rPr lang="en-US" dirty="0" smtClean="0"/>
            <a:t>Content analysis by psychologists</a:t>
          </a:r>
          <a:r>
            <a:rPr lang="pl-PL" dirty="0" smtClean="0"/>
            <a:t> (</a:t>
          </a:r>
          <a:r>
            <a:rPr lang="pl-PL" i="1" dirty="0" err="1" smtClean="0"/>
            <a:t>concept</a:t>
          </a:r>
          <a:r>
            <a:rPr lang="pl-PL" i="1" dirty="0" smtClean="0"/>
            <a:t> </a:t>
          </a:r>
          <a:r>
            <a:rPr lang="pl-PL" i="1" dirty="0" err="1" smtClean="0"/>
            <a:t>mapping</a:t>
          </a:r>
          <a:r>
            <a:rPr lang="pl-PL" dirty="0" smtClean="0"/>
            <a:t>)</a:t>
          </a:r>
          <a:endParaRPr lang="en-US" dirty="0"/>
        </a:p>
      </dgm:t>
    </dgm:pt>
    <dgm:pt modelId="{1EF043D9-332C-47BD-A652-A1EA7A0C1412}" type="parTrans" cxnId="{E7A4FC62-3959-49E9-A179-DE861C6E3C63}">
      <dgm:prSet/>
      <dgm:spPr/>
      <dgm:t>
        <a:bodyPr/>
        <a:lstStyle/>
        <a:p>
          <a:endParaRPr lang="en-US"/>
        </a:p>
      </dgm:t>
    </dgm:pt>
    <dgm:pt modelId="{0A8E3B9C-52EA-4750-997E-FAA5E59A8866}" type="sibTrans" cxnId="{E7A4FC62-3959-49E9-A179-DE861C6E3C63}">
      <dgm:prSet/>
      <dgm:spPr/>
      <dgm:t>
        <a:bodyPr/>
        <a:lstStyle/>
        <a:p>
          <a:endParaRPr lang="en-US"/>
        </a:p>
      </dgm:t>
    </dgm:pt>
    <dgm:pt modelId="{2982BABD-139B-4FCE-9E47-ECFEF5EF133B}">
      <dgm:prSet/>
      <dgm:spPr/>
      <dgm:t>
        <a:bodyPr/>
        <a:lstStyle/>
        <a:p>
          <a:r>
            <a:rPr lang="en-US" dirty="0" smtClean="0"/>
            <a:t>Proper survey on samples of adults and young people</a:t>
          </a:r>
          <a:endParaRPr lang="en-US" dirty="0"/>
        </a:p>
      </dgm:t>
    </dgm:pt>
    <dgm:pt modelId="{8C68DC59-FAF5-45CC-BF98-D7010F0E3725}" type="parTrans" cxnId="{0C85605B-BE78-4C6D-8359-F7A2D1017F4C}">
      <dgm:prSet/>
      <dgm:spPr/>
      <dgm:t>
        <a:bodyPr/>
        <a:lstStyle/>
        <a:p>
          <a:endParaRPr lang="en-US"/>
        </a:p>
      </dgm:t>
    </dgm:pt>
    <dgm:pt modelId="{9AF36A00-F455-4956-965D-F0EA853CF103}" type="sibTrans" cxnId="{0C85605B-BE78-4C6D-8359-F7A2D1017F4C}">
      <dgm:prSet/>
      <dgm:spPr/>
      <dgm:t>
        <a:bodyPr/>
        <a:lstStyle/>
        <a:p>
          <a:endParaRPr lang="en-US"/>
        </a:p>
      </dgm:t>
    </dgm:pt>
    <dgm:pt modelId="{747BA455-9F1B-4A79-983E-20E546EEA99B}" type="pres">
      <dgm:prSet presAssocID="{E7CCD940-2DFF-42B8-9FC2-BB6C392057E6}" presName="diagram" presStyleCnt="0">
        <dgm:presLayoutVars>
          <dgm:dir/>
          <dgm:resizeHandles val="exact"/>
        </dgm:presLayoutVars>
      </dgm:prSet>
      <dgm:spPr/>
    </dgm:pt>
    <dgm:pt modelId="{4411289C-8B27-4EC6-94EE-8A3B881E331F}" type="pres">
      <dgm:prSet presAssocID="{275F0B88-0DB5-4F49-A926-F65ED6CA8D46}" presName="node" presStyleLbl="node1" presStyleIdx="0" presStyleCnt="4">
        <dgm:presLayoutVars>
          <dgm:bulletEnabled val="1"/>
        </dgm:presLayoutVars>
      </dgm:prSet>
      <dgm:spPr/>
      <dgm:t>
        <a:bodyPr/>
        <a:lstStyle/>
        <a:p>
          <a:endParaRPr lang="en-US"/>
        </a:p>
      </dgm:t>
    </dgm:pt>
    <dgm:pt modelId="{B5995981-4153-485C-B004-58C8DFC80F78}" type="pres">
      <dgm:prSet presAssocID="{3349C883-4226-4F80-8794-FCC2DF366B25}" presName="sibTrans" presStyleLbl="sibTrans2D1" presStyleIdx="0" presStyleCnt="3"/>
      <dgm:spPr/>
      <dgm:t>
        <a:bodyPr/>
        <a:lstStyle/>
        <a:p>
          <a:endParaRPr lang="pl-PL"/>
        </a:p>
      </dgm:t>
    </dgm:pt>
    <dgm:pt modelId="{7DEE492D-2CA9-431C-AA36-86C1FA7A243D}" type="pres">
      <dgm:prSet presAssocID="{3349C883-4226-4F80-8794-FCC2DF366B25}" presName="connectorText" presStyleLbl="sibTrans2D1" presStyleIdx="0" presStyleCnt="3"/>
      <dgm:spPr/>
      <dgm:t>
        <a:bodyPr/>
        <a:lstStyle/>
        <a:p>
          <a:endParaRPr lang="pl-PL"/>
        </a:p>
      </dgm:t>
    </dgm:pt>
    <dgm:pt modelId="{E61B3402-0EFE-473E-8E44-6798C1FF4E75}" type="pres">
      <dgm:prSet presAssocID="{3030AF14-03BD-494D-B101-FE0915433CFC}" presName="node" presStyleLbl="node1" presStyleIdx="1" presStyleCnt="4">
        <dgm:presLayoutVars>
          <dgm:bulletEnabled val="1"/>
        </dgm:presLayoutVars>
      </dgm:prSet>
      <dgm:spPr/>
      <dgm:t>
        <a:bodyPr/>
        <a:lstStyle/>
        <a:p>
          <a:endParaRPr lang="en-US"/>
        </a:p>
      </dgm:t>
    </dgm:pt>
    <dgm:pt modelId="{8631506D-ABDE-4D32-AC3E-6EECEA55A43F}" type="pres">
      <dgm:prSet presAssocID="{69ACA7C8-E108-485E-B2A4-FECD6B2AECA8}" presName="sibTrans" presStyleLbl="sibTrans2D1" presStyleIdx="1" presStyleCnt="3"/>
      <dgm:spPr/>
      <dgm:t>
        <a:bodyPr/>
        <a:lstStyle/>
        <a:p>
          <a:endParaRPr lang="pl-PL"/>
        </a:p>
      </dgm:t>
    </dgm:pt>
    <dgm:pt modelId="{B7B5FC38-0DD6-4042-B1B3-398B7F959ED5}" type="pres">
      <dgm:prSet presAssocID="{69ACA7C8-E108-485E-B2A4-FECD6B2AECA8}" presName="connectorText" presStyleLbl="sibTrans2D1" presStyleIdx="1" presStyleCnt="3"/>
      <dgm:spPr/>
      <dgm:t>
        <a:bodyPr/>
        <a:lstStyle/>
        <a:p>
          <a:endParaRPr lang="pl-PL"/>
        </a:p>
      </dgm:t>
    </dgm:pt>
    <dgm:pt modelId="{007CA29C-1421-4832-9BAF-02DC3DFE62D4}" type="pres">
      <dgm:prSet presAssocID="{A03A4161-900E-407F-82F9-A073376C1710}" presName="node" presStyleLbl="node1" presStyleIdx="2" presStyleCnt="4">
        <dgm:presLayoutVars>
          <dgm:bulletEnabled val="1"/>
        </dgm:presLayoutVars>
      </dgm:prSet>
      <dgm:spPr/>
      <dgm:t>
        <a:bodyPr/>
        <a:lstStyle/>
        <a:p>
          <a:endParaRPr lang="en-US"/>
        </a:p>
      </dgm:t>
    </dgm:pt>
    <dgm:pt modelId="{2B9C584A-2640-4977-99F5-671AA862BACC}" type="pres">
      <dgm:prSet presAssocID="{0A8E3B9C-52EA-4750-997E-FAA5E59A8866}" presName="sibTrans" presStyleLbl="sibTrans2D1" presStyleIdx="2" presStyleCnt="3"/>
      <dgm:spPr/>
      <dgm:t>
        <a:bodyPr/>
        <a:lstStyle/>
        <a:p>
          <a:endParaRPr lang="pl-PL"/>
        </a:p>
      </dgm:t>
    </dgm:pt>
    <dgm:pt modelId="{EAA13FC5-5DC9-477B-AEF5-5C6D0CADE20B}" type="pres">
      <dgm:prSet presAssocID="{0A8E3B9C-52EA-4750-997E-FAA5E59A8866}" presName="connectorText" presStyleLbl="sibTrans2D1" presStyleIdx="2" presStyleCnt="3"/>
      <dgm:spPr/>
      <dgm:t>
        <a:bodyPr/>
        <a:lstStyle/>
        <a:p>
          <a:endParaRPr lang="pl-PL"/>
        </a:p>
      </dgm:t>
    </dgm:pt>
    <dgm:pt modelId="{A2691205-9CD3-493E-AA1F-FEC7718753FB}" type="pres">
      <dgm:prSet presAssocID="{2982BABD-139B-4FCE-9E47-ECFEF5EF133B}" presName="node" presStyleLbl="node1" presStyleIdx="3" presStyleCnt="4">
        <dgm:presLayoutVars>
          <dgm:bulletEnabled val="1"/>
        </dgm:presLayoutVars>
      </dgm:prSet>
      <dgm:spPr/>
      <dgm:t>
        <a:bodyPr/>
        <a:lstStyle/>
        <a:p>
          <a:endParaRPr lang="en-US"/>
        </a:p>
      </dgm:t>
    </dgm:pt>
  </dgm:ptLst>
  <dgm:cxnLst>
    <dgm:cxn modelId="{9F8C16E0-AB0A-450D-9620-012DF8F45111}" srcId="{E7CCD940-2DFF-42B8-9FC2-BB6C392057E6}" destId="{3030AF14-03BD-494D-B101-FE0915433CFC}" srcOrd="1" destOrd="0" parTransId="{E8E68CD4-BE6D-444F-AE8D-0C54A1D0A6AA}" sibTransId="{69ACA7C8-E108-485E-B2A4-FECD6B2AECA8}"/>
    <dgm:cxn modelId="{C0924C56-51E1-4A25-B55B-6714F8D0A320}" type="presOf" srcId="{A03A4161-900E-407F-82F9-A073376C1710}" destId="{007CA29C-1421-4832-9BAF-02DC3DFE62D4}" srcOrd="0" destOrd="0" presId="urn:microsoft.com/office/officeart/2005/8/layout/process5"/>
    <dgm:cxn modelId="{3B88CEFA-1F0C-4D2F-B709-2928833664B3}" type="presOf" srcId="{3349C883-4226-4F80-8794-FCC2DF366B25}" destId="{B5995981-4153-485C-B004-58C8DFC80F78}" srcOrd="0" destOrd="0" presId="urn:microsoft.com/office/officeart/2005/8/layout/process5"/>
    <dgm:cxn modelId="{261FD512-B575-458F-9C4D-07F2C21A6FA3}" type="presOf" srcId="{3349C883-4226-4F80-8794-FCC2DF366B25}" destId="{7DEE492D-2CA9-431C-AA36-86C1FA7A243D}" srcOrd="1" destOrd="0" presId="urn:microsoft.com/office/officeart/2005/8/layout/process5"/>
    <dgm:cxn modelId="{4E96F4EC-00D3-41A1-8F5C-A0F0817FE175}" type="presOf" srcId="{69ACA7C8-E108-485E-B2A4-FECD6B2AECA8}" destId="{B7B5FC38-0DD6-4042-B1B3-398B7F959ED5}" srcOrd="1" destOrd="0" presId="urn:microsoft.com/office/officeart/2005/8/layout/process5"/>
    <dgm:cxn modelId="{E7A4FC62-3959-49E9-A179-DE861C6E3C63}" srcId="{E7CCD940-2DFF-42B8-9FC2-BB6C392057E6}" destId="{A03A4161-900E-407F-82F9-A073376C1710}" srcOrd="2" destOrd="0" parTransId="{1EF043D9-332C-47BD-A652-A1EA7A0C1412}" sibTransId="{0A8E3B9C-52EA-4750-997E-FAA5E59A8866}"/>
    <dgm:cxn modelId="{51E1FF31-A9AA-45E4-9AF1-8137233990B5}" type="presOf" srcId="{69ACA7C8-E108-485E-B2A4-FECD6B2AECA8}" destId="{8631506D-ABDE-4D32-AC3E-6EECEA55A43F}" srcOrd="0" destOrd="0" presId="urn:microsoft.com/office/officeart/2005/8/layout/process5"/>
    <dgm:cxn modelId="{0C85605B-BE78-4C6D-8359-F7A2D1017F4C}" srcId="{E7CCD940-2DFF-42B8-9FC2-BB6C392057E6}" destId="{2982BABD-139B-4FCE-9E47-ECFEF5EF133B}" srcOrd="3" destOrd="0" parTransId="{8C68DC59-FAF5-45CC-BF98-D7010F0E3725}" sibTransId="{9AF36A00-F455-4956-965D-F0EA853CF103}"/>
    <dgm:cxn modelId="{00F8DD40-59C7-4772-8465-41D03144E347}" type="presOf" srcId="{3030AF14-03BD-494D-B101-FE0915433CFC}" destId="{E61B3402-0EFE-473E-8E44-6798C1FF4E75}" srcOrd="0" destOrd="0" presId="urn:microsoft.com/office/officeart/2005/8/layout/process5"/>
    <dgm:cxn modelId="{9BC46D9D-C79E-4D3E-A939-84435ACF3D5F}" type="presOf" srcId="{E7CCD940-2DFF-42B8-9FC2-BB6C392057E6}" destId="{747BA455-9F1B-4A79-983E-20E546EEA99B}" srcOrd="0" destOrd="0" presId="urn:microsoft.com/office/officeart/2005/8/layout/process5"/>
    <dgm:cxn modelId="{46378CF7-89C3-4B5D-8CE2-DAF42DFA84EB}" type="presOf" srcId="{2982BABD-139B-4FCE-9E47-ECFEF5EF133B}" destId="{A2691205-9CD3-493E-AA1F-FEC7718753FB}" srcOrd="0" destOrd="0" presId="urn:microsoft.com/office/officeart/2005/8/layout/process5"/>
    <dgm:cxn modelId="{B6B8C22A-43A5-4DCC-97AE-CC5FA794218E}" type="presOf" srcId="{0A8E3B9C-52EA-4750-997E-FAA5E59A8866}" destId="{EAA13FC5-5DC9-477B-AEF5-5C6D0CADE20B}" srcOrd="1" destOrd="0" presId="urn:microsoft.com/office/officeart/2005/8/layout/process5"/>
    <dgm:cxn modelId="{EA966016-7FEC-4AD1-86CC-7351BAD2BBD9}" srcId="{E7CCD940-2DFF-42B8-9FC2-BB6C392057E6}" destId="{275F0B88-0DB5-4F49-A926-F65ED6CA8D46}" srcOrd="0" destOrd="0" parTransId="{8F360AFF-07CB-43E3-9962-1387A0DAEA8F}" sibTransId="{3349C883-4226-4F80-8794-FCC2DF366B25}"/>
    <dgm:cxn modelId="{4A2F0236-BF3C-4672-8F93-96A08CCFB114}" type="presOf" srcId="{275F0B88-0DB5-4F49-A926-F65ED6CA8D46}" destId="{4411289C-8B27-4EC6-94EE-8A3B881E331F}" srcOrd="0" destOrd="0" presId="urn:microsoft.com/office/officeart/2005/8/layout/process5"/>
    <dgm:cxn modelId="{DFB22F92-7352-42DA-AAC3-4349CAFB0F6B}" type="presOf" srcId="{0A8E3B9C-52EA-4750-997E-FAA5E59A8866}" destId="{2B9C584A-2640-4977-99F5-671AA862BACC}" srcOrd="0" destOrd="0" presId="urn:microsoft.com/office/officeart/2005/8/layout/process5"/>
    <dgm:cxn modelId="{E2C58EF9-10DD-4D3B-AD08-2D3BC50786C6}" type="presParOf" srcId="{747BA455-9F1B-4A79-983E-20E546EEA99B}" destId="{4411289C-8B27-4EC6-94EE-8A3B881E331F}" srcOrd="0" destOrd="0" presId="urn:microsoft.com/office/officeart/2005/8/layout/process5"/>
    <dgm:cxn modelId="{94F53190-C1AC-4126-B1A8-F97B1CD16F82}" type="presParOf" srcId="{747BA455-9F1B-4A79-983E-20E546EEA99B}" destId="{B5995981-4153-485C-B004-58C8DFC80F78}" srcOrd="1" destOrd="0" presId="urn:microsoft.com/office/officeart/2005/8/layout/process5"/>
    <dgm:cxn modelId="{C199DC6E-5E3C-4F60-89D4-6BF245CD3EB0}" type="presParOf" srcId="{B5995981-4153-485C-B004-58C8DFC80F78}" destId="{7DEE492D-2CA9-431C-AA36-86C1FA7A243D}" srcOrd="0" destOrd="0" presId="urn:microsoft.com/office/officeart/2005/8/layout/process5"/>
    <dgm:cxn modelId="{3E069A68-8789-4011-A5B6-BEBEEB76BE3B}" type="presParOf" srcId="{747BA455-9F1B-4A79-983E-20E546EEA99B}" destId="{E61B3402-0EFE-473E-8E44-6798C1FF4E75}" srcOrd="2" destOrd="0" presId="urn:microsoft.com/office/officeart/2005/8/layout/process5"/>
    <dgm:cxn modelId="{4C37315D-B06B-4230-B4E1-4B6D1AFDBCA5}" type="presParOf" srcId="{747BA455-9F1B-4A79-983E-20E546EEA99B}" destId="{8631506D-ABDE-4D32-AC3E-6EECEA55A43F}" srcOrd="3" destOrd="0" presId="urn:microsoft.com/office/officeart/2005/8/layout/process5"/>
    <dgm:cxn modelId="{A7719F7C-9B8C-495F-9FBA-F203675A8E53}" type="presParOf" srcId="{8631506D-ABDE-4D32-AC3E-6EECEA55A43F}" destId="{B7B5FC38-0DD6-4042-B1B3-398B7F959ED5}" srcOrd="0" destOrd="0" presId="urn:microsoft.com/office/officeart/2005/8/layout/process5"/>
    <dgm:cxn modelId="{12A98D76-EC42-4772-B27E-794C3BC55D32}" type="presParOf" srcId="{747BA455-9F1B-4A79-983E-20E546EEA99B}" destId="{007CA29C-1421-4832-9BAF-02DC3DFE62D4}" srcOrd="4" destOrd="0" presId="urn:microsoft.com/office/officeart/2005/8/layout/process5"/>
    <dgm:cxn modelId="{E86595D0-294C-466D-9AEA-17CE2ED554F3}" type="presParOf" srcId="{747BA455-9F1B-4A79-983E-20E546EEA99B}" destId="{2B9C584A-2640-4977-99F5-671AA862BACC}" srcOrd="5" destOrd="0" presId="urn:microsoft.com/office/officeart/2005/8/layout/process5"/>
    <dgm:cxn modelId="{645F9154-52D5-48C1-8946-0BADB33D8A7A}" type="presParOf" srcId="{2B9C584A-2640-4977-99F5-671AA862BACC}" destId="{EAA13FC5-5DC9-477B-AEF5-5C6D0CADE20B}" srcOrd="0" destOrd="0" presId="urn:microsoft.com/office/officeart/2005/8/layout/process5"/>
    <dgm:cxn modelId="{36331374-C938-403A-B1C0-54282DC73866}" type="presParOf" srcId="{747BA455-9F1B-4A79-983E-20E546EEA99B}" destId="{A2691205-9CD3-493E-AA1F-FEC7718753FB}" srcOrd="6" destOrd="0" presId="urn:microsoft.com/office/officeart/2005/8/layout/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C87278-C69C-4DA5-A5FF-910B083D497C}" type="doc">
      <dgm:prSet loTypeId="urn:microsoft.com/office/officeart/2005/8/layout/process1" loCatId="process" qsTypeId="urn:microsoft.com/office/officeart/2005/8/quickstyle/simple1" qsCatId="simple" csTypeId="urn:microsoft.com/office/officeart/2005/8/colors/accent1_2" csCatId="accent1" phldr="1"/>
      <dgm:spPr/>
    </dgm:pt>
    <dgm:pt modelId="{4192919C-85F2-4249-82E4-5CFCF6436025}">
      <dgm:prSet phldrT="[Tekst]"/>
      <dgm:spPr/>
      <dgm:t>
        <a:bodyPr/>
        <a:lstStyle/>
        <a:p>
          <a:r>
            <a:rPr lang="en-US" dirty="0" smtClean="0"/>
            <a:t>Contact with hate speech in environment</a:t>
          </a:r>
          <a:endParaRPr lang="en-US" dirty="0"/>
        </a:p>
      </dgm:t>
    </dgm:pt>
    <dgm:pt modelId="{2ABA45F4-7432-4DD4-B2E4-E4019369B8DE}" type="parTrans" cxnId="{DB3073C1-7772-455D-9D0B-1362DF5F9B68}">
      <dgm:prSet/>
      <dgm:spPr/>
      <dgm:t>
        <a:bodyPr/>
        <a:lstStyle/>
        <a:p>
          <a:endParaRPr lang="en-US"/>
        </a:p>
      </dgm:t>
    </dgm:pt>
    <dgm:pt modelId="{56C611AF-9DDD-492C-B3A3-4F195E8CE30A}" type="sibTrans" cxnId="{DB3073C1-7772-455D-9D0B-1362DF5F9B68}">
      <dgm:prSet/>
      <dgm:spPr/>
      <dgm:t>
        <a:bodyPr/>
        <a:lstStyle/>
        <a:p>
          <a:endParaRPr lang="en-US"/>
        </a:p>
      </dgm:t>
    </dgm:pt>
    <dgm:pt modelId="{2DA5646D-5D6C-4BAE-ADC2-282F2ABA3FDA}">
      <dgm:prSet phldrT="[Tekst]"/>
      <dgm:spPr/>
      <dgm:t>
        <a:bodyPr/>
        <a:lstStyle/>
        <a:p>
          <a:r>
            <a:rPr lang="en-US" dirty="0" smtClean="0"/>
            <a:t>Weaker perception of offensiveness  of hate speech</a:t>
          </a:r>
          <a:endParaRPr lang="en-US" dirty="0"/>
        </a:p>
      </dgm:t>
    </dgm:pt>
    <dgm:pt modelId="{C8CB127E-0A64-4BC6-A61C-5B11B035F0A1}" type="parTrans" cxnId="{6F88FCB0-98AA-4C69-93AF-C3D21A9A895E}">
      <dgm:prSet/>
      <dgm:spPr/>
      <dgm:t>
        <a:bodyPr/>
        <a:lstStyle/>
        <a:p>
          <a:endParaRPr lang="en-US"/>
        </a:p>
      </dgm:t>
    </dgm:pt>
    <dgm:pt modelId="{50B9C27A-AC25-4FDD-ADC0-838BBE5F53FC}" type="sibTrans" cxnId="{6F88FCB0-98AA-4C69-93AF-C3D21A9A895E}">
      <dgm:prSet/>
      <dgm:spPr/>
      <dgm:t>
        <a:bodyPr/>
        <a:lstStyle/>
        <a:p>
          <a:endParaRPr lang="en-US"/>
        </a:p>
      </dgm:t>
    </dgm:pt>
    <dgm:pt modelId="{A54E7AC5-D6C5-4812-A856-274056D5B88B}">
      <dgm:prSet phldrT="[Tekst]"/>
      <dgm:spPr/>
      <dgm:t>
        <a:bodyPr/>
        <a:lstStyle/>
        <a:p>
          <a:r>
            <a:rPr lang="en-US" dirty="0" smtClean="0"/>
            <a:t>Greater declared  acceptance for hate speech</a:t>
          </a:r>
          <a:endParaRPr lang="en-US" dirty="0"/>
        </a:p>
      </dgm:t>
    </dgm:pt>
    <dgm:pt modelId="{665B0221-A8FD-431E-A35B-3FB7E3B430FE}" type="parTrans" cxnId="{4E43D922-D071-44B1-92ED-460695BBA8CC}">
      <dgm:prSet/>
      <dgm:spPr/>
      <dgm:t>
        <a:bodyPr/>
        <a:lstStyle/>
        <a:p>
          <a:endParaRPr lang="en-US"/>
        </a:p>
      </dgm:t>
    </dgm:pt>
    <dgm:pt modelId="{2F69D63F-F4E5-4129-90EE-CCF60B95DED3}" type="sibTrans" cxnId="{4E43D922-D071-44B1-92ED-460695BBA8CC}">
      <dgm:prSet/>
      <dgm:spPr/>
      <dgm:t>
        <a:bodyPr/>
        <a:lstStyle/>
        <a:p>
          <a:endParaRPr lang="en-US"/>
        </a:p>
      </dgm:t>
    </dgm:pt>
    <dgm:pt modelId="{08109791-AC72-4F9A-86A1-A7B0A11272A2}">
      <dgm:prSet/>
      <dgm:spPr/>
      <dgm:t>
        <a:bodyPr/>
        <a:lstStyle/>
        <a:p>
          <a:r>
            <a:rPr lang="en-US" dirty="0" smtClean="0"/>
            <a:t>Lower acceptance for minority groups</a:t>
          </a:r>
          <a:endParaRPr lang="en-US" dirty="0"/>
        </a:p>
      </dgm:t>
    </dgm:pt>
    <dgm:pt modelId="{165A866F-650F-40AB-97F8-F94851F8E56A}" type="parTrans" cxnId="{8F120EBA-AF15-40FB-8F5A-F9DE8A21CC8A}">
      <dgm:prSet/>
      <dgm:spPr/>
      <dgm:t>
        <a:bodyPr/>
        <a:lstStyle/>
        <a:p>
          <a:endParaRPr lang="en-US"/>
        </a:p>
      </dgm:t>
    </dgm:pt>
    <dgm:pt modelId="{F3BFF62B-FBF4-4FDE-A752-6D2A869FF3A7}" type="sibTrans" cxnId="{8F120EBA-AF15-40FB-8F5A-F9DE8A21CC8A}">
      <dgm:prSet/>
      <dgm:spPr/>
      <dgm:t>
        <a:bodyPr/>
        <a:lstStyle/>
        <a:p>
          <a:endParaRPr lang="en-US"/>
        </a:p>
      </dgm:t>
    </dgm:pt>
    <dgm:pt modelId="{1142E698-0F26-4F5F-87BA-FA5A4190B0C4}" type="pres">
      <dgm:prSet presAssocID="{79C87278-C69C-4DA5-A5FF-910B083D497C}" presName="Name0" presStyleCnt="0">
        <dgm:presLayoutVars>
          <dgm:dir/>
          <dgm:resizeHandles val="exact"/>
        </dgm:presLayoutVars>
      </dgm:prSet>
      <dgm:spPr/>
    </dgm:pt>
    <dgm:pt modelId="{93CEC871-D4E0-4986-844A-F46756B16CCE}" type="pres">
      <dgm:prSet presAssocID="{4192919C-85F2-4249-82E4-5CFCF6436025}" presName="node" presStyleLbl="node1" presStyleIdx="0" presStyleCnt="4">
        <dgm:presLayoutVars>
          <dgm:bulletEnabled val="1"/>
        </dgm:presLayoutVars>
      </dgm:prSet>
      <dgm:spPr/>
      <dgm:t>
        <a:bodyPr/>
        <a:lstStyle/>
        <a:p>
          <a:endParaRPr lang="en-US"/>
        </a:p>
      </dgm:t>
    </dgm:pt>
    <dgm:pt modelId="{24D0D53B-96B9-4BD4-BB36-118E6EBE7880}" type="pres">
      <dgm:prSet presAssocID="{56C611AF-9DDD-492C-B3A3-4F195E8CE30A}" presName="sibTrans" presStyleLbl="sibTrans2D1" presStyleIdx="0" presStyleCnt="3"/>
      <dgm:spPr/>
      <dgm:t>
        <a:bodyPr/>
        <a:lstStyle/>
        <a:p>
          <a:endParaRPr lang="pl-PL"/>
        </a:p>
      </dgm:t>
    </dgm:pt>
    <dgm:pt modelId="{3AB9DB47-70A7-445B-82DA-1285A16E8504}" type="pres">
      <dgm:prSet presAssocID="{56C611AF-9DDD-492C-B3A3-4F195E8CE30A}" presName="connectorText" presStyleLbl="sibTrans2D1" presStyleIdx="0" presStyleCnt="3"/>
      <dgm:spPr/>
      <dgm:t>
        <a:bodyPr/>
        <a:lstStyle/>
        <a:p>
          <a:endParaRPr lang="pl-PL"/>
        </a:p>
      </dgm:t>
    </dgm:pt>
    <dgm:pt modelId="{A4E4FD92-DA5F-4008-8FB1-F0882DDBA602}" type="pres">
      <dgm:prSet presAssocID="{2DA5646D-5D6C-4BAE-ADC2-282F2ABA3FDA}" presName="node" presStyleLbl="node1" presStyleIdx="1" presStyleCnt="4">
        <dgm:presLayoutVars>
          <dgm:bulletEnabled val="1"/>
        </dgm:presLayoutVars>
      </dgm:prSet>
      <dgm:spPr/>
      <dgm:t>
        <a:bodyPr/>
        <a:lstStyle/>
        <a:p>
          <a:endParaRPr lang="en-US"/>
        </a:p>
      </dgm:t>
    </dgm:pt>
    <dgm:pt modelId="{B71AE7DF-32F3-4C54-8527-CE30E7265CC0}" type="pres">
      <dgm:prSet presAssocID="{50B9C27A-AC25-4FDD-ADC0-838BBE5F53FC}" presName="sibTrans" presStyleLbl="sibTrans2D1" presStyleIdx="1" presStyleCnt="3"/>
      <dgm:spPr/>
      <dgm:t>
        <a:bodyPr/>
        <a:lstStyle/>
        <a:p>
          <a:endParaRPr lang="pl-PL"/>
        </a:p>
      </dgm:t>
    </dgm:pt>
    <dgm:pt modelId="{CE957BF4-E8D3-409D-801D-34DB54D7EDB4}" type="pres">
      <dgm:prSet presAssocID="{50B9C27A-AC25-4FDD-ADC0-838BBE5F53FC}" presName="connectorText" presStyleLbl="sibTrans2D1" presStyleIdx="1" presStyleCnt="3"/>
      <dgm:spPr/>
      <dgm:t>
        <a:bodyPr/>
        <a:lstStyle/>
        <a:p>
          <a:endParaRPr lang="pl-PL"/>
        </a:p>
      </dgm:t>
    </dgm:pt>
    <dgm:pt modelId="{D6B34423-5D5A-4953-BF8F-679B07C372F7}" type="pres">
      <dgm:prSet presAssocID="{A54E7AC5-D6C5-4812-A856-274056D5B88B}" presName="node" presStyleLbl="node1" presStyleIdx="2" presStyleCnt="4">
        <dgm:presLayoutVars>
          <dgm:bulletEnabled val="1"/>
        </dgm:presLayoutVars>
      </dgm:prSet>
      <dgm:spPr/>
      <dgm:t>
        <a:bodyPr/>
        <a:lstStyle/>
        <a:p>
          <a:endParaRPr lang="pl-PL"/>
        </a:p>
      </dgm:t>
    </dgm:pt>
    <dgm:pt modelId="{0EFE869D-F7B8-4596-807B-67A9922AE1F1}" type="pres">
      <dgm:prSet presAssocID="{2F69D63F-F4E5-4129-90EE-CCF60B95DED3}" presName="sibTrans" presStyleLbl="sibTrans2D1" presStyleIdx="2" presStyleCnt="3"/>
      <dgm:spPr/>
      <dgm:t>
        <a:bodyPr/>
        <a:lstStyle/>
        <a:p>
          <a:endParaRPr lang="pl-PL"/>
        </a:p>
      </dgm:t>
    </dgm:pt>
    <dgm:pt modelId="{31F4D9E3-75E8-4A1E-A48C-CC53F97E2A77}" type="pres">
      <dgm:prSet presAssocID="{2F69D63F-F4E5-4129-90EE-CCF60B95DED3}" presName="connectorText" presStyleLbl="sibTrans2D1" presStyleIdx="2" presStyleCnt="3"/>
      <dgm:spPr/>
      <dgm:t>
        <a:bodyPr/>
        <a:lstStyle/>
        <a:p>
          <a:endParaRPr lang="pl-PL"/>
        </a:p>
      </dgm:t>
    </dgm:pt>
    <dgm:pt modelId="{5F2264DC-3342-4485-96EB-B994AB2A4E27}" type="pres">
      <dgm:prSet presAssocID="{08109791-AC72-4F9A-86A1-A7B0A11272A2}" presName="node" presStyleLbl="node1" presStyleIdx="3" presStyleCnt="4">
        <dgm:presLayoutVars>
          <dgm:bulletEnabled val="1"/>
        </dgm:presLayoutVars>
      </dgm:prSet>
      <dgm:spPr/>
      <dgm:t>
        <a:bodyPr/>
        <a:lstStyle/>
        <a:p>
          <a:endParaRPr lang="en-US"/>
        </a:p>
      </dgm:t>
    </dgm:pt>
  </dgm:ptLst>
  <dgm:cxnLst>
    <dgm:cxn modelId="{73330287-F79A-4B6D-B0A7-DEF4164C0AF4}" type="presOf" srcId="{79C87278-C69C-4DA5-A5FF-910B083D497C}" destId="{1142E698-0F26-4F5F-87BA-FA5A4190B0C4}" srcOrd="0" destOrd="0" presId="urn:microsoft.com/office/officeart/2005/8/layout/process1"/>
    <dgm:cxn modelId="{EB8ED5A9-A935-455A-A07D-995D9FBE3F46}" type="presOf" srcId="{2F69D63F-F4E5-4129-90EE-CCF60B95DED3}" destId="{31F4D9E3-75E8-4A1E-A48C-CC53F97E2A77}" srcOrd="1" destOrd="0" presId="urn:microsoft.com/office/officeart/2005/8/layout/process1"/>
    <dgm:cxn modelId="{C7847395-9144-43BC-94EE-0D743A58F0DA}" type="presOf" srcId="{56C611AF-9DDD-492C-B3A3-4F195E8CE30A}" destId="{24D0D53B-96B9-4BD4-BB36-118E6EBE7880}" srcOrd="0" destOrd="0" presId="urn:microsoft.com/office/officeart/2005/8/layout/process1"/>
    <dgm:cxn modelId="{DB3073C1-7772-455D-9D0B-1362DF5F9B68}" srcId="{79C87278-C69C-4DA5-A5FF-910B083D497C}" destId="{4192919C-85F2-4249-82E4-5CFCF6436025}" srcOrd="0" destOrd="0" parTransId="{2ABA45F4-7432-4DD4-B2E4-E4019369B8DE}" sibTransId="{56C611AF-9DDD-492C-B3A3-4F195E8CE30A}"/>
    <dgm:cxn modelId="{54269A89-46C6-4C87-9227-8BF8C4589D79}" type="presOf" srcId="{08109791-AC72-4F9A-86A1-A7B0A11272A2}" destId="{5F2264DC-3342-4485-96EB-B994AB2A4E27}" srcOrd="0" destOrd="0" presId="urn:microsoft.com/office/officeart/2005/8/layout/process1"/>
    <dgm:cxn modelId="{B0AD7F4B-24C2-4EC4-95DE-0A10853A367E}" type="presOf" srcId="{50B9C27A-AC25-4FDD-ADC0-838BBE5F53FC}" destId="{CE957BF4-E8D3-409D-801D-34DB54D7EDB4}" srcOrd="1" destOrd="0" presId="urn:microsoft.com/office/officeart/2005/8/layout/process1"/>
    <dgm:cxn modelId="{4CE43854-40A2-4B37-A38A-374B6EBCC913}" type="presOf" srcId="{56C611AF-9DDD-492C-B3A3-4F195E8CE30A}" destId="{3AB9DB47-70A7-445B-82DA-1285A16E8504}" srcOrd="1" destOrd="0" presId="urn:microsoft.com/office/officeart/2005/8/layout/process1"/>
    <dgm:cxn modelId="{5F26DB11-9D99-4164-958D-AE4BF9D87111}" type="presOf" srcId="{4192919C-85F2-4249-82E4-5CFCF6436025}" destId="{93CEC871-D4E0-4986-844A-F46756B16CCE}" srcOrd="0" destOrd="0" presId="urn:microsoft.com/office/officeart/2005/8/layout/process1"/>
    <dgm:cxn modelId="{4E43D922-D071-44B1-92ED-460695BBA8CC}" srcId="{79C87278-C69C-4DA5-A5FF-910B083D497C}" destId="{A54E7AC5-D6C5-4812-A856-274056D5B88B}" srcOrd="2" destOrd="0" parTransId="{665B0221-A8FD-431E-A35B-3FB7E3B430FE}" sibTransId="{2F69D63F-F4E5-4129-90EE-CCF60B95DED3}"/>
    <dgm:cxn modelId="{38B671B2-96C6-4CD6-867E-18CCFE239633}" type="presOf" srcId="{2DA5646D-5D6C-4BAE-ADC2-282F2ABA3FDA}" destId="{A4E4FD92-DA5F-4008-8FB1-F0882DDBA602}" srcOrd="0" destOrd="0" presId="urn:microsoft.com/office/officeart/2005/8/layout/process1"/>
    <dgm:cxn modelId="{8F120EBA-AF15-40FB-8F5A-F9DE8A21CC8A}" srcId="{79C87278-C69C-4DA5-A5FF-910B083D497C}" destId="{08109791-AC72-4F9A-86A1-A7B0A11272A2}" srcOrd="3" destOrd="0" parTransId="{165A866F-650F-40AB-97F8-F94851F8E56A}" sibTransId="{F3BFF62B-FBF4-4FDE-A752-6D2A869FF3A7}"/>
    <dgm:cxn modelId="{DAEBE381-450F-4A87-8376-4A557D6F6D20}" type="presOf" srcId="{50B9C27A-AC25-4FDD-ADC0-838BBE5F53FC}" destId="{B71AE7DF-32F3-4C54-8527-CE30E7265CC0}" srcOrd="0" destOrd="0" presId="urn:microsoft.com/office/officeart/2005/8/layout/process1"/>
    <dgm:cxn modelId="{6F88FCB0-98AA-4C69-93AF-C3D21A9A895E}" srcId="{79C87278-C69C-4DA5-A5FF-910B083D497C}" destId="{2DA5646D-5D6C-4BAE-ADC2-282F2ABA3FDA}" srcOrd="1" destOrd="0" parTransId="{C8CB127E-0A64-4BC6-A61C-5B11B035F0A1}" sibTransId="{50B9C27A-AC25-4FDD-ADC0-838BBE5F53FC}"/>
    <dgm:cxn modelId="{E201BB43-DB5F-46E4-A8BA-5F18647DF1C7}" type="presOf" srcId="{2F69D63F-F4E5-4129-90EE-CCF60B95DED3}" destId="{0EFE869D-F7B8-4596-807B-67A9922AE1F1}" srcOrd="0" destOrd="0" presId="urn:microsoft.com/office/officeart/2005/8/layout/process1"/>
    <dgm:cxn modelId="{38FCF28C-A78D-4E10-B87A-A38C19347E64}" type="presOf" srcId="{A54E7AC5-D6C5-4812-A856-274056D5B88B}" destId="{D6B34423-5D5A-4953-BF8F-679B07C372F7}" srcOrd="0" destOrd="0" presId="urn:microsoft.com/office/officeart/2005/8/layout/process1"/>
    <dgm:cxn modelId="{87D079F8-4711-4CCF-AAF1-6B08309E866F}" type="presParOf" srcId="{1142E698-0F26-4F5F-87BA-FA5A4190B0C4}" destId="{93CEC871-D4E0-4986-844A-F46756B16CCE}" srcOrd="0" destOrd="0" presId="urn:microsoft.com/office/officeart/2005/8/layout/process1"/>
    <dgm:cxn modelId="{574D00D3-D5DA-4E3D-9350-F03D28EBE94C}" type="presParOf" srcId="{1142E698-0F26-4F5F-87BA-FA5A4190B0C4}" destId="{24D0D53B-96B9-4BD4-BB36-118E6EBE7880}" srcOrd="1" destOrd="0" presId="urn:microsoft.com/office/officeart/2005/8/layout/process1"/>
    <dgm:cxn modelId="{5E56FE82-86D1-4D30-BAA5-33509A370A1A}" type="presParOf" srcId="{24D0D53B-96B9-4BD4-BB36-118E6EBE7880}" destId="{3AB9DB47-70A7-445B-82DA-1285A16E8504}" srcOrd="0" destOrd="0" presId="urn:microsoft.com/office/officeart/2005/8/layout/process1"/>
    <dgm:cxn modelId="{308D640B-9BF1-4945-A9E2-A7A40BAB248D}" type="presParOf" srcId="{1142E698-0F26-4F5F-87BA-FA5A4190B0C4}" destId="{A4E4FD92-DA5F-4008-8FB1-F0882DDBA602}" srcOrd="2" destOrd="0" presId="urn:microsoft.com/office/officeart/2005/8/layout/process1"/>
    <dgm:cxn modelId="{C8B81A06-1A62-4B65-82BA-5018D18A1545}" type="presParOf" srcId="{1142E698-0F26-4F5F-87BA-FA5A4190B0C4}" destId="{B71AE7DF-32F3-4C54-8527-CE30E7265CC0}" srcOrd="3" destOrd="0" presId="urn:microsoft.com/office/officeart/2005/8/layout/process1"/>
    <dgm:cxn modelId="{CC90249F-8878-46E2-B26C-34C967CB9905}" type="presParOf" srcId="{B71AE7DF-32F3-4C54-8527-CE30E7265CC0}" destId="{CE957BF4-E8D3-409D-801D-34DB54D7EDB4}" srcOrd="0" destOrd="0" presId="urn:microsoft.com/office/officeart/2005/8/layout/process1"/>
    <dgm:cxn modelId="{3B0135CF-D964-434E-A5B9-FDD3EF83343C}" type="presParOf" srcId="{1142E698-0F26-4F5F-87BA-FA5A4190B0C4}" destId="{D6B34423-5D5A-4953-BF8F-679B07C372F7}" srcOrd="4" destOrd="0" presId="urn:microsoft.com/office/officeart/2005/8/layout/process1"/>
    <dgm:cxn modelId="{62BE1FC5-2811-4003-B279-F60E59772F55}" type="presParOf" srcId="{1142E698-0F26-4F5F-87BA-FA5A4190B0C4}" destId="{0EFE869D-F7B8-4596-807B-67A9922AE1F1}" srcOrd="5" destOrd="0" presId="urn:microsoft.com/office/officeart/2005/8/layout/process1"/>
    <dgm:cxn modelId="{1DDCFBB3-C179-4664-8A21-3A06F108BAEC}" type="presParOf" srcId="{0EFE869D-F7B8-4596-807B-67A9922AE1F1}" destId="{31F4D9E3-75E8-4A1E-A48C-CC53F97E2A77}" srcOrd="0" destOrd="0" presId="urn:microsoft.com/office/officeart/2005/8/layout/process1"/>
    <dgm:cxn modelId="{4E389B79-79A6-4EA4-BB84-3E15FAC2E1D8}" type="presParOf" srcId="{1142E698-0F26-4F5F-87BA-FA5A4190B0C4}" destId="{5F2264DC-3342-4485-96EB-B994AB2A4E27}" srcOrd="6"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411289C-8B27-4EC6-94EE-8A3B881E331F}">
      <dsp:nvSpPr>
        <dsp:cNvPr id="0" name=""/>
        <dsp:cNvSpPr/>
      </dsp:nvSpPr>
      <dsp:spPr>
        <a:xfrm>
          <a:off x="651004" y="1831"/>
          <a:ext cx="1712056" cy="102723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Selection of examples based on Internet analyses</a:t>
          </a:r>
          <a:endParaRPr lang="en-US" sz="1500" kern="1200" dirty="0"/>
        </a:p>
      </dsp:txBody>
      <dsp:txXfrm>
        <a:off x="651004" y="1831"/>
        <a:ext cx="1712056" cy="1027233"/>
      </dsp:txXfrm>
    </dsp:sp>
    <dsp:sp modelId="{B5995981-4153-485C-B004-58C8DFC80F78}">
      <dsp:nvSpPr>
        <dsp:cNvPr id="0" name=""/>
        <dsp:cNvSpPr/>
      </dsp:nvSpPr>
      <dsp:spPr>
        <a:xfrm>
          <a:off x="2513721" y="303153"/>
          <a:ext cx="362955" cy="424590"/>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2513721" y="303153"/>
        <a:ext cx="362955" cy="424590"/>
      </dsp:txXfrm>
    </dsp:sp>
    <dsp:sp modelId="{E61B3402-0EFE-473E-8E44-6798C1FF4E75}">
      <dsp:nvSpPr>
        <dsp:cNvPr id="0" name=""/>
        <dsp:cNvSpPr/>
      </dsp:nvSpPr>
      <dsp:spPr>
        <a:xfrm>
          <a:off x="3047883" y="1831"/>
          <a:ext cx="1712056" cy="102723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Evaluation of examples by minorities</a:t>
          </a:r>
          <a:r>
            <a:rPr lang="pl-PL" sz="1500" kern="1200" dirty="0" smtClean="0"/>
            <a:t> (</a:t>
          </a:r>
          <a:r>
            <a:rPr lang="pl-PL" sz="1500" i="1" kern="1200" dirty="0" err="1" smtClean="0"/>
            <a:t>pretest</a:t>
          </a:r>
          <a:r>
            <a:rPr lang="pl-PL" sz="1500" kern="1200" dirty="0" smtClean="0"/>
            <a:t>)</a:t>
          </a:r>
        </a:p>
      </dsp:txBody>
      <dsp:txXfrm>
        <a:off x="3047883" y="1831"/>
        <a:ext cx="1712056" cy="1027233"/>
      </dsp:txXfrm>
    </dsp:sp>
    <dsp:sp modelId="{8631506D-ABDE-4D32-AC3E-6EECEA55A43F}">
      <dsp:nvSpPr>
        <dsp:cNvPr id="0" name=""/>
        <dsp:cNvSpPr/>
      </dsp:nvSpPr>
      <dsp:spPr>
        <a:xfrm rot="5400000">
          <a:off x="3722433" y="1148909"/>
          <a:ext cx="362955" cy="424590"/>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5400000">
        <a:off x="3722433" y="1148909"/>
        <a:ext cx="362955" cy="424590"/>
      </dsp:txXfrm>
    </dsp:sp>
    <dsp:sp modelId="{007CA29C-1421-4832-9BAF-02DC3DFE62D4}">
      <dsp:nvSpPr>
        <dsp:cNvPr id="0" name=""/>
        <dsp:cNvSpPr/>
      </dsp:nvSpPr>
      <dsp:spPr>
        <a:xfrm>
          <a:off x="3047883" y="1713887"/>
          <a:ext cx="1712056" cy="102723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Content analysis by psychologists</a:t>
          </a:r>
          <a:r>
            <a:rPr lang="pl-PL" sz="1500" kern="1200" dirty="0" smtClean="0"/>
            <a:t> (</a:t>
          </a:r>
          <a:r>
            <a:rPr lang="pl-PL" sz="1500" i="1" kern="1200" dirty="0" err="1" smtClean="0"/>
            <a:t>concept</a:t>
          </a:r>
          <a:r>
            <a:rPr lang="pl-PL" sz="1500" i="1" kern="1200" dirty="0" smtClean="0"/>
            <a:t> </a:t>
          </a:r>
          <a:r>
            <a:rPr lang="pl-PL" sz="1500" i="1" kern="1200" dirty="0" err="1" smtClean="0"/>
            <a:t>mapping</a:t>
          </a:r>
          <a:r>
            <a:rPr lang="pl-PL" sz="1500" kern="1200" dirty="0" smtClean="0"/>
            <a:t>)</a:t>
          </a:r>
          <a:endParaRPr lang="en-US" sz="1500" kern="1200" dirty="0"/>
        </a:p>
      </dsp:txBody>
      <dsp:txXfrm>
        <a:off x="3047883" y="1713887"/>
        <a:ext cx="1712056" cy="1027233"/>
      </dsp:txXfrm>
    </dsp:sp>
    <dsp:sp modelId="{2B9C584A-2640-4977-99F5-671AA862BACC}">
      <dsp:nvSpPr>
        <dsp:cNvPr id="0" name=""/>
        <dsp:cNvSpPr/>
      </dsp:nvSpPr>
      <dsp:spPr>
        <a:xfrm rot="10800000">
          <a:off x="2534266" y="2015209"/>
          <a:ext cx="362955" cy="424590"/>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10800000">
        <a:off x="2534266" y="2015209"/>
        <a:ext cx="362955" cy="424590"/>
      </dsp:txXfrm>
    </dsp:sp>
    <dsp:sp modelId="{A2691205-9CD3-493E-AA1F-FEC7718753FB}">
      <dsp:nvSpPr>
        <dsp:cNvPr id="0" name=""/>
        <dsp:cNvSpPr/>
      </dsp:nvSpPr>
      <dsp:spPr>
        <a:xfrm>
          <a:off x="651004" y="1713887"/>
          <a:ext cx="1712056" cy="102723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Proper survey on samples of adults and young people</a:t>
          </a:r>
          <a:endParaRPr lang="en-US" sz="1500" kern="1200" dirty="0"/>
        </a:p>
      </dsp:txBody>
      <dsp:txXfrm>
        <a:off x="651004" y="1713887"/>
        <a:ext cx="1712056" cy="102723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3CEC871-D4E0-4986-844A-F46756B16CCE}">
      <dsp:nvSpPr>
        <dsp:cNvPr id="0" name=""/>
        <dsp:cNvSpPr/>
      </dsp:nvSpPr>
      <dsp:spPr>
        <a:xfrm>
          <a:off x="3616" y="1089452"/>
          <a:ext cx="1581224" cy="121556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Contact with hate speech in environment</a:t>
          </a:r>
          <a:endParaRPr lang="en-US" sz="1800" kern="1200" dirty="0"/>
        </a:p>
      </dsp:txBody>
      <dsp:txXfrm>
        <a:off x="3616" y="1089452"/>
        <a:ext cx="1581224" cy="1215566"/>
      </dsp:txXfrm>
    </dsp:sp>
    <dsp:sp modelId="{24D0D53B-96B9-4BD4-BB36-118E6EBE7880}">
      <dsp:nvSpPr>
        <dsp:cNvPr id="0" name=""/>
        <dsp:cNvSpPr/>
      </dsp:nvSpPr>
      <dsp:spPr>
        <a:xfrm>
          <a:off x="1742963" y="1501164"/>
          <a:ext cx="335219" cy="3921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1742963" y="1501164"/>
        <a:ext cx="335219" cy="392143"/>
      </dsp:txXfrm>
    </dsp:sp>
    <dsp:sp modelId="{A4E4FD92-DA5F-4008-8FB1-F0882DDBA602}">
      <dsp:nvSpPr>
        <dsp:cNvPr id="0" name=""/>
        <dsp:cNvSpPr/>
      </dsp:nvSpPr>
      <dsp:spPr>
        <a:xfrm>
          <a:off x="2217330" y="1089452"/>
          <a:ext cx="1581224" cy="121556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Weaker perception of offensiveness  of hate speech</a:t>
          </a:r>
          <a:endParaRPr lang="en-US" sz="1800" kern="1200" dirty="0"/>
        </a:p>
      </dsp:txBody>
      <dsp:txXfrm>
        <a:off x="2217330" y="1089452"/>
        <a:ext cx="1581224" cy="1215566"/>
      </dsp:txXfrm>
    </dsp:sp>
    <dsp:sp modelId="{B71AE7DF-32F3-4C54-8527-CE30E7265CC0}">
      <dsp:nvSpPr>
        <dsp:cNvPr id="0" name=""/>
        <dsp:cNvSpPr/>
      </dsp:nvSpPr>
      <dsp:spPr>
        <a:xfrm>
          <a:off x="3956677" y="1501164"/>
          <a:ext cx="335219" cy="3921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3956677" y="1501164"/>
        <a:ext cx="335219" cy="392143"/>
      </dsp:txXfrm>
    </dsp:sp>
    <dsp:sp modelId="{D6B34423-5D5A-4953-BF8F-679B07C372F7}">
      <dsp:nvSpPr>
        <dsp:cNvPr id="0" name=""/>
        <dsp:cNvSpPr/>
      </dsp:nvSpPr>
      <dsp:spPr>
        <a:xfrm>
          <a:off x="4431044" y="1089452"/>
          <a:ext cx="1581224" cy="121556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Greater declared  acceptance for hate speech</a:t>
          </a:r>
          <a:endParaRPr lang="en-US" sz="1800" kern="1200" dirty="0"/>
        </a:p>
      </dsp:txBody>
      <dsp:txXfrm>
        <a:off x="4431044" y="1089452"/>
        <a:ext cx="1581224" cy="1215566"/>
      </dsp:txXfrm>
    </dsp:sp>
    <dsp:sp modelId="{0EFE869D-F7B8-4596-807B-67A9922AE1F1}">
      <dsp:nvSpPr>
        <dsp:cNvPr id="0" name=""/>
        <dsp:cNvSpPr/>
      </dsp:nvSpPr>
      <dsp:spPr>
        <a:xfrm>
          <a:off x="6170391" y="1501164"/>
          <a:ext cx="335219" cy="3921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6170391" y="1501164"/>
        <a:ext cx="335219" cy="392143"/>
      </dsp:txXfrm>
    </dsp:sp>
    <dsp:sp modelId="{5F2264DC-3342-4485-96EB-B994AB2A4E27}">
      <dsp:nvSpPr>
        <dsp:cNvPr id="0" name=""/>
        <dsp:cNvSpPr/>
      </dsp:nvSpPr>
      <dsp:spPr>
        <a:xfrm>
          <a:off x="6644759" y="1089452"/>
          <a:ext cx="1581224" cy="121556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Lower acceptance for minority groups</a:t>
          </a:r>
          <a:endParaRPr lang="en-US" sz="1800" kern="1200" dirty="0"/>
        </a:p>
      </dsp:txBody>
      <dsp:txXfrm>
        <a:off x="6644759" y="1089452"/>
        <a:ext cx="1581224" cy="1215566"/>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F0B5D999-A3D0-4058-A051-DC930B6CC759}" type="datetimeFigureOut">
              <a:rPr lang="pl-PL" smtClean="0"/>
              <a:t>2014-06-11</a:t>
            </a:fld>
            <a:endParaRPr lang="pl-PL"/>
          </a:p>
        </p:txBody>
      </p:sp>
      <p:sp>
        <p:nvSpPr>
          <p:cNvPr id="4" name="Symbol zastępczy stopki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4D8BF9F3-7F27-4745-9925-42A5A026258D}" type="slidenum">
              <a:rPr lang="pl-PL" smtClean="0"/>
              <a:t>‹#›</a:t>
            </a:fld>
            <a:endParaRPr lang="pl-PL"/>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1597819"/>
            <a:ext cx="7772400" cy="1102519"/>
          </a:xfrm>
        </p:spPr>
        <p:txBody>
          <a:bodyPr/>
          <a:lstStyle/>
          <a:p>
            <a:r>
              <a:rPr lang="pl-PL" smtClean="0"/>
              <a:t>Kliknij, aby edytować styl</a:t>
            </a:r>
            <a:endParaRPr lang="en-US"/>
          </a:p>
        </p:txBody>
      </p:sp>
      <p:sp>
        <p:nvSpPr>
          <p:cNvPr id="3" name="Podtytuł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a:p>
        </p:txBody>
      </p:sp>
      <p:sp>
        <p:nvSpPr>
          <p:cNvPr id="4" name="Symbol zastępczy daty 3"/>
          <p:cNvSpPr>
            <a:spLocks noGrp="1"/>
          </p:cNvSpPr>
          <p:nvPr>
            <p:ph type="dt" sz="half" idx="10"/>
          </p:nvPr>
        </p:nvSpPr>
        <p:spPr/>
        <p:txBody>
          <a:bodyPr/>
          <a:lstStyle/>
          <a:p>
            <a:fld id="{391CBFEE-12E5-4F70-BC59-4B9FEDB36074}" type="datetimeFigureOut">
              <a:rPr lang="en-US" smtClean="0"/>
              <a:pPr/>
              <a:t>6/11/2014</a:t>
            </a:fld>
            <a:endParaRPr lang="en-US"/>
          </a:p>
        </p:txBody>
      </p:sp>
      <p:sp>
        <p:nvSpPr>
          <p:cNvPr id="5" name="Symbol zastępczy stopki 4"/>
          <p:cNvSpPr>
            <a:spLocks noGrp="1"/>
          </p:cNvSpPr>
          <p:nvPr>
            <p:ph type="ftr" sz="quarter" idx="11"/>
          </p:nvPr>
        </p:nvSpPr>
        <p:spPr/>
        <p:txBody>
          <a:bodyPr/>
          <a:lstStyle/>
          <a:p>
            <a:endParaRPr lang="en-US"/>
          </a:p>
        </p:txBody>
      </p:sp>
      <p:sp>
        <p:nvSpPr>
          <p:cNvPr id="6" name="Symbol zastępczy numeru slajdu 5"/>
          <p:cNvSpPr>
            <a:spLocks noGrp="1"/>
          </p:cNvSpPr>
          <p:nvPr>
            <p:ph type="sldNum" sz="quarter" idx="12"/>
          </p:nvPr>
        </p:nvSpPr>
        <p:spPr/>
        <p:txBody>
          <a:bodyPr/>
          <a:lstStyle/>
          <a:p>
            <a:fld id="{576AEDB9-69FC-470C-8BA2-6BC5E047B6C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US"/>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3"/>
          <p:cNvSpPr>
            <a:spLocks noGrp="1"/>
          </p:cNvSpPr>
          <p:nvPr>
            <p:ph type="dt" sz="half" idx="10"/>
          </p:nvPr>
        </p:nvSpPr>
        <p:spPr/>
        <p:txBody>
          <a:bodyPr/>
          <a:lstStyle/>
          <a:p>
            <a:fld id="{391CBFEE-12E5-4F70-BC59-4B9FEDB36074}" type="datetimeFigureOut">
              <a:rPr lang="en-US" smtClean="0"/>
              <a:pPr/>
              <a:t>6/11/2014</a:t>
            </a:fld>
            <a:endParaRPr lang="en-US"/>
          </a:p>
        </p:txBody>
      </p:sp>
      <p:sp>
        <p:nvSpPr>
          <p:cNvPr id="5" name="Symbol zastępczy stopki 4"/>
          <p:cNvSpPr>
            <a:spLocks noGrp="1"/>
          </p:cNvSpPr>
          <p:nvPr>
            <p:ph type="ftr" sz="quarter" idx="11"/>
          </p:nvPr>
        </p:nvSpPr>
        <p:spPr/>
        <p:txBody>
          <a:bodyPr/>
          <a:lstStyle/>
          <a:p>
            <a:endParaRPr lang="en-US"/>
          </a:p>
        </p:txBody>
      </p:sp>
      <p:sp>
        <p:nvSpPr>
          <p:cNvPr id="6" name="Symbol zastępczy numeru slajdu 5"/>
          <p:cNvSpPr>
            <a:spLocks noGrp="1"/>
          </p:cNvSpPr>
          <p:nvPr>
            <p:ph type="sldNum" sz="quarter" idx="12"/>
          </p:nvPr>
        </p:nvSpPr>
        <p:spPr/>
        <p:txBody>
          <a:bodyPr/>
          <a:lstStyle/>
          <a:p>
            <a:fld id="{576AEDB9-69FC-470C-8BA2-6BC5E047B6C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05979"/>
            <a:ext cx="2057400" cy="4388644"/>
          </a:xfrm>
        </p:spPr>
        <p:txBody>
          <a:bodyPr vert="eaVert"/>
          <a:lstStyle/>
          <a:p>
            <a:r>
              <a:rPr lang="pl-PL" smtClean="0"/>
              <a:t>Kliknij, aby edytować styl</a:t>
            </a:r>
            <a:endParaRPr lang="en-US"/>
          </a:p>
        </p:txBody>
      </p:sp>
      <p:sp>
        <p:nvSpPr>
          <p:cNvPr id="3" name="Symbol zastępczy tytułu pionowego 2"/>
          <p:cNvSpPr>
            <a:spLocks noGrp="1"/>
          </p:cNvSpPr>
          <p:nvPr>
            <p:ph type="body" orient="vert" idx="1"/>
          </p:nvPr>
        </p:nvSpPr>
        <p:spPr>
          <a:xfrm>
            <a:off x="457200" y="205979"/>
            <a:ext cx="6019800" cy="4388644"/>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3"/>
          <p:cNvSpPr>
            <a:spLocks noGrp="1"/>
          </p:cNvSpPr>
          <p:nvPr>
            <p:ph type="dt" sz="half" idx="10"/>
          </p:nvPr>
        </p:nvSpPr>
        <p:spPr/>
        <p:txBody>
          <a:bodyPr/>
          <a:lstStyle/>
          <a:p>
            <a:fld id="{391CBFEE-12E5-4F70-BC59-4B9FEDB36074}" type="datetimeFigureOut">
              <a:rPr lang="en-US" smtClean="0"/>
              <a:pPr/>
              <a:t>6/11/2014</a:t>
            </a:fld>
            <a:endParaRPr lang="en-US"/>
          </a:p>
        </p:txBody>
      </p:sp>
      <p:sp>
        <p:nvSpPr>
          <p:cNvPr id="5" name="Symbol zastępczy stopki 4"/>
          <p:cNvSpPr>
            <a:spLocks noGrp="1"/>
          </p:cNvSpPr>
          <p:nvPr>
            <p:ph type="ftr" sz="quarter" idx="11"/>
          </p:nvPr>
        </p:nvSpPr>
        <p:spPr/>
        <p:txBody>
          <a:bodyPr/>
          <a:lstStyle/>
          <a:p>
            <a:endParaRPr lang="en-US"/>
          </a:p>
        </p:txBody>
      </p:sp>
      <p:sp>
        <p:nvSpPr>
          <p:cNvPr id="6" name="Symbol zastępczy numeru slajdu 5"/>
          <p:cNvSpPr>
            <a:spLocks noGrp="1"/>
          </p:cNvSpPr>
          <p:nvPr>
            <p:ph type="sldNum" sz="quarter" idx="12"/>
          </p:nvPr>
        </p:nvSpPr>
        <p:spPr/>
        <p:txBody>
          <a:bodyPr/>
          <a:lstStyle/>
          <a:p>
            <a:fld id="{576AEDB9-69FC-470C-8BA2-6BC5E047B6C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US"/>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3"/>
          <p:cNvSpPr>
            <a:spLocks noGrp="1"/>
          </p:cNvSpPr>
          <p:nvPr>
            <p:ph type="dt" sz="half" idx="10"/>
          </p:nvPr>
        </p:nvSpPr>
        <p:spPr/>
        <p:txBody>
          <a:bodyPr/>
          <a:lstStyle/>
          <a:p>
            <a:fld id="{391CBFEE-12E5-4F70-BC59-4B9FEDB36074}" type="datetimeFigureOut">
              <a:rPr lang="en-US" smtClean="0"/>
              <a:pPr/>
              <a:t>6/11/2014</a:t>
            </a:fld>
            <a:endParaRPr lang="en-US"/>
          </a:p>
        </p:txBody>
      </p:sp>
      <p:sp>
        <p:nvSpPr>
          <p:cNvPr id="5" name="Symbol zastępczy stopki 4"/>
          <p:cNvSpPr>
            <a:spLocks noGrp="1"/>
          </p:cNvSpPr>
          <p:nvPr>
            <p:ph type="ftr" sz="quarter" idx="11"/>
          </p:nvPr>
        </p:nvSpPr>
        <p:spPr/>
        <p:txBody>
          <a:bodyPr/>
          <a:lstStyle/>
          <a:p>
            <a:endParaRPr lang="en-US"/>
          </a:p>
        </p:txBody>
      </p:sp>
      <p:sp>
        <p:nvSpPr>
          <p:cNvPr id="6" name="Symbol zastępczy numeru slajdu 5"/>
          <p:cNvSpPr>
            <a:spLocks noGrp="1"/>
          </p:cNvSpPr>
          <p:nvPr>
            <p:ph type="sldNum" sz="quarter" idx="12"/>
          </p:nvPr>
        </p:nvSpPr>
        <p:spPr/>
        <p:txBody>
          <a:bodyPr/>
          <a:lstStyle/>
          <a:p>
            <a:fld id="{576AEDB9-69FC-470C-8BA2-6BC5E047B6C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3305176"/>
            <a:ext cx="7772400" cy="1021556"/>
          </a:xfrm>
        </p:spPr>
        <p:txBody>
          <a:bodyPr anchor="t"/>
          <a:lstStyle>
            <a:lvl1pPr algn="l">
              <a:defRPr sz="4000" b="1" cap="all"/>
            </a:lvl1pPr>
          </a:lstStyle>
          <a:p>
            <a:r>
              <a:rPr lang="pl-PL" smtClean="0"/>
              <a:t>Kliknij, aby edytować styl</a:t>
            </a:r>
            <a:endParaRPr lang="en-US"/>
          </a:p>
        </p:txBody>
      </p:sp>
      <p:sp>
        <p:nvSpPr>
          <p:cNvPr id="3" name="Symbol zastępczy tekstu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391CBFEE-12E5-4F70-BC59-4B9FEDB36074}" type="datetimeFigureOut">
              <a:rPr lang="en-US" smtClean="0"/>
              <a:pPr/>
              <a:t>6/11/2014</a:t>
            </a:fld>
            <a:endParaRPr lang="en-US"/>
          </a:p>
        </p:txBody>
      </p:sp>
      <p:sp>
        <p:nvSpPr>
          <p:cNvPr id="5" name="Symbol zastępczy stopki 4"/>
          <p:cNvSpPr>
            <a:spLocks noGrp="1"/>
          </p:cNvSpPr>
          <p:nvPr>
            <p:ph type="ftr" sz="quarter" idx="11"/>
          </p:nvPr>
        </p:nvSpPr>
        <p:spPr/>
        <p:txBody>
          <a:bodyPr/>
          <a:lstStyle/>
          <a:p>
            <a:endParaRPr lang="en-US"/>
          </a:p>
        </p:txBody>
      </p:sp>
      <p:sp>
        <p:nvSpPr>
          <p:cNvPr id="6" name="Symbol zastępczy numeru slajdu 5"/>
          <p:cNvSpPr>
            <a:spLocks noGrp="1"/>
          </p:cNvSpPr>
          <p:nvPr>
            <p:ph type="sldNum" sz="quarter" idx="12"/>
          </p:nvPr>
        </p:nvSpPr>
        <p:spPr/>
        <p:txBody>
          <a:bodyPr/>
          <a:lstStyle/>
          <a:p>
            <a:fld id="{576AEDB9-69FC-470C-8BA2-6BC5E047B6C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US"/>
          </a:p>
        </p:txBody>
      </p:sp>
      <p:sp>
        <p:nvSpPr>
          <p:cNvPr id="3" name="Symbol zastępczy zawartości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zawartości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daty 4"/>
          <p:cNvSpPr>
            <a:spLocks noGrp="1"/>
          </p:cNvSpPr>
          <p:nvPr>
            <p:ph type="dt" sz="half" idx="10"/>
          </p:nvPr>
        </p:nvSpPr>
        <p:spPr/>
        <p:txBody>
          <a:bodyPr/>
          <a:lstStyle/>
          <a:p>
            <a:fld id="{391CBFEE-12E5-4F70-BC59-4B9FEDB36074}" type="datetimeFigureOut">
              <a:rPr lang="en-US" smtClean="0"/>
              <a:pPr/>
              <a:t>6/11/2014</a:t>
            </a:fld>
            <a:endParaRPr lang="en-US"/>
          </a:p>
        </p:txBody>
      </p:sp>
      <p:sp>
        <p:nvSpPr>
          <p:cNvPr id="6" name="Symbol zastępczy stopki 5"/>
          <p:cNvSpPr>
            <a:spLocks noGrp="1"/>
          </p:cNvSpPr>
          <p:nvPr>
            <p:ph type="ftr" sz="quarter" idx="11"/>
          </p:nvPr>
        </p:nvSpPr>
        <p:spPr/>
        <p:txBody>
          <a:bodyPr/>
          <a:lstStyle/>
          <a:p>
            <a:endParaRPr lang="en-US"/>
          </a:p>
        </p:txBody>
      </p:sp>
      <p:sp>
        <p:nvSpPr>
          <p:cNvPr id="7" name="Symbol zastępczy numeru slajdu 6"/>
          <p:cNvSpPr>
            <a:spLocks noGrp="1"/>
          </p:cNvSpPr>
          <p:nvPr>
            <p:ph type="sldNum" sz="quarter" idx="12"/>
          </p:nvPr>
        </p:nvSpPr>
        <p:spPr/>
        <p:txBody>
          <a:bodyPr/>
          <a:lstStyle/>
          <a:p>
            <a:fld id="{576AEDB9-69FC-470C-8BA2-6BC5E047B6C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en-US"/>
          </a:p>
        </p:txBody>
      </p:sp>
      <p:sp>
        <p:nvSpPr>
          <p:cNvPr id="3" name="Symbol zastępczy tekstu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tekstu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Symbol zastępczy daty 6"/>
          <p:cNvSpPr>
            <a:spLocks noGrp="1"/>
          </p:cNvSpPr>
          <p:nvPr>
            <p:ph type="dt" sz="half" idx="10"/>
          </p:nvPr>
        </p:nvSpPr>
        <p:spPr/>
        <p:txBody>
          <a:bodyPr/>
          <a:lstStyle/>
          <a:p>
            <a:fld id="{391CBFEE-12E5-4F70-BC59-4B9FEDB36074}" type="datetimeFigureOut">
              <a:rPr lang="en-US" smtClean="0"/>
              <a:pPr/>
              <a:t>6/11/2014</a:t>
            </a:fld>
            <a:endParaRPr lang="en-US"/>
          </a:p>
        </p:txBody>
      </p:sp>
      <p:sp>
        <p:nvSpPr>
          <p:cNvPr id="8" name="Symbol zastępczy stopki 7"/>
          <p:cNvSpPr>
            <a:spLocks noGrp="1"/>
          </p:cNvSpPr>
          <p:nvPr>
            <p:ph type="ftr" sz="quarter" idx="11"/>
          </p:nvPr>
        </p:nvSpPr>
        <p:spPr/>
        <p:txBody>
          <a:bodyPr/>
          <a:lstStyle/>
          <a:p>
            <a:endParaRPr lang="en-US"/>
          </a:p>
        </p:txBody>
      </p:sp>
      <p:sp>
        <p:nvSpPr>
          <p:cNvPr id="9" name="Symbol zastępczy numeru slajdu 8"/>
          <p:cNvSpPr>
            <a:spLocks noGrp="1"/>
          </p:cNvSpPr>
          <p:nvPr>
            <p:ph type="sldNum" sz="quarter" idx="12"/>
          </p:nvPr>
        </p:nvSpPr>
        <p:spPr/>
        <p:txBody>
          <a:bodyPr/>
          <a:lstStyle/>
          <a:p>
            <a:fld id="{576AEDB9-69FC-470C-8BA2-6BC5E047B6C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US"/>
          </a:p>
        </p:txBody>
      </p:sp>
      <p:sp>
        <p:nvSpPr>
          <p:cNvPr id="3" name="Symbol zastępczy daty 2"/>
          <p:cNvSpPr>
            <a:spLocks noGrp="1"/>
          </p:cNvSpPr>
          <p:nvPr>
            <p:ph type="dt" sz="half" idx="10"/>
          </p:nvPr>
        </p:nvSpPr>
        <p:spPr/>
        <p:txBody>
          <a:bodyPr/>
          <a:lstStyle/>
          <a:p>
            <a:fld id="{391CBFEE-12E5-4F70-BC59-4B9FEDB36074}" type="datetimeFigureOut">
              <a:rPr lang="en-US" smtClean="0"/>
              <a:pPr/>
              <a:t>6/11/2014</a:t>
            </a:fld>
            <a:endParaRPr lang="en-US"/>
          </a:p>
        </p:txBody>
      </p:sp>
      <p:sp>
        <p:nvSpPr>
          <p:cNvPr id="4" name="Symbol zastępczy stopki 3"/>
          <p:cNvSpPr>
            <a:spLocks noGrp="1"/>
          </p:cNvSpPr>
          <p:nvPr>
            <p:ph type="ftr" sz="quarter" idx="11"/>
          </p:nvPr>
        </p:nvSpPr>
        <p:spPr/>
        <p:txBody>
          <a:bodyPr/>
          <a:lstStyle/>
          <a:p>
            <a:endParaRPr lang="en-US"/>
          </a:p>
        </p:txBody>
      </p:sp>
      <p:sp>
        <p:nvSpPr>
          <p:cNvPr id="5" name="Symbol zastępczy numeru slajdu 4"/>
          <p:cNvSpPr>
            <a:spLocks noGrp="1"/>
          </p:cNvSpPr>
          <p:nvPr>
            <p:ph type="sldNum" sz="quarter" idx="12"/>
          </p:nvPr>
        </p:nvSpPr>
        <p:spPr/>
        <p:txBody>
          <a:bodyPr/>
          <a:lstStyle/>
          <a:p>
            <a:fld id="{576AEDB9-69FC-470C-8BA2-6BC5E047B6C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391CBFEE-12E5-4F70-BC59-4B9FEDB36074}" type="datetimeFigureOut">
              <a:rPr lang="en-US" smtClean="0"/>
              <a:pPr/>
              <a:t>6/11/2014</a:t>
            </a:fld>
            <a:endParaRPr lang="en-US"/>
          </a:p>
        </p:txBody>
      </p:sp>
      <p:sp>
        <p:nvSpPr>
          <p:cNvPr id="3" name="Symbol zastępczy stopki 2"/>
          <p:cNvSpPr>
            <a:spLocks noGrp="1"/>
          </p:cNvSpPr>
          <p:nvPr>
            <p:ph type="ftr" sz="quarter" idx="11"/>
          </p:nvPr>
        </p:nvSpPr>
        <p:spPr/>
        <p:txBody>
          <a:bodyPr/>
          <a:lstStyle/>
          <a:p>
            <a:endParaRPr lang="en-US"/>
          </a:p>
        </p:txBody>
      </p:sp>
      <p:sp>
        <p:nvSpPr>
          <p:cNvPr id="4" name="Symbol zastępczy numeru slajdu 3"/>
          <p:cNvSpPr>
            <a:spLocks noGrp="1"/>
          </p:cNvSpPr>
          <p:nvPr>
            <p:ph type="sldNum" sz="quarter" idx="12"/>
          </p:nvPr>
        </p:nvSpPr>
        <p:spPr/>
        <p:txBody>
          <a:bodyPr/>
          <a:lstStyle/>
          <a:p>
            <a:fld id="{576AEDB9-69FC-470C-8BA2-6BC5E047B6C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04787"/>
            <a:ext cx="3008313" cy="871538"/>
          </a:xfrm>
        </p:spPr>
        <p:txBody>
          <a:bodyPr anchor="b"/>
          <a:lstStyle>
            <a:lvl1pPr algn="l">
              <a:defRPr sz="2000" b="1"/>
            </a:lvl1pPr>
          </a:lstStyle>
          <a:p>
            <a:r>
              <a:rPr lang="pl-PL" smtClean="0"/>
              <a:t>Kliknij, aby edytować styl</a:t>
            </a:r>
            <a:endParaRPr lang="en-US"/>
          </a:p>
        </p:txBody>
      </p:sp>
      <p:sp>
        <p:nvSpPr>
          <p:cNvPr id="3" name="Symbol zastępczy zawartości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tekstu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391CBFEE-12E5-4F70-BC59-4B9FEDB36074}" type="datetimeFigureOut">
              <a:rPr lang="en-US" smtClean="0"/>
              <a:pPr/>
              <a:t>6/11/2014</a:t>
            </a:fld>
            <a:endParaRPr lang="en-US"/>
          </a:p>
        </p:txBody>
      </p:sp>
      <p:sp>
        <p:nvSpPr>
          <p:cNvPr id="6" name="Symbol zastępczy stopki 5"/>
          <p:cNvSpPr>
            <a:spLocks noGrp="1"/>
          </p:cNvSpPr>
          <p:nvPr>
            <p:ph type="ftr" sz="quarter" idx="11"/>
          </p:nvPr>
        </p:nvSpPr>
        <p:spPr/>
        <p:txBody>
          <a:bodyPr/>
          <a:lstStyle/>
          <a:p>
            <a:endParaRPr lang="en-US"/>
          </a:p>
        </p:txBody>
      </p:sp>
      <p:sp>
        <p:nvSpPr>
          <p:cNvPr id="7" name="Symbol zastępczy numeru slajdu 6"/>
          <p:cNvSpPr>
            <a:spLocks noGrp="1"/>
          </p:cNvSpPr>
          <p:nvPr>
            <p:ph type="sldNum" sz="quarter" idx="12"/>
          </p:nvPr>
        </p:nvSpPr>
        <p:spPr/>
        <p:txBody>
          <a:bodyPr/>
          <a:lstStyle/>
          <a:p>
            <a:fld id="{576AEDB9-69FC-470C-8BA2-6BC5E047B6C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3600450"/>
            <a:ext cx="5486400" cy="425054"/>
          </a:xfrm>
        </p:spPr>
        <p:txBody>
          <a:bodyPr anchor="b"/>
          <a:lstStyle>
            <a:lvl1pPr algn="l">
              <a:defRPr sz="2000" b="1"/>
            </a:lvl1pPr>
          </a:lstStyle>
          <a:p>
            <a:r>
              <a:rPr lang="pl-PL" smtClean="0"/>
              <a:t>Kliknij, aby edytować styl</a:t>
            </a:r>
            <a:endParaRPr lang="en-US"/>
          </a:p>
        </p:txBody>
      </p:sp>
      <p:sp>
        <p:nvSpPr>
          <p:cNvPr id="3" name="Symbol zastępczy obrazu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ymbol zastępczy tekstu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391CBFEE-12E5-4F70-BC59-4B9FEDB36074}" type="datetimeFigureOut">
              <a:rPr lang="en-US" smtClean="0"/>
              <a:pPr/>
              <a:t>6/11/2014</a:t>
            </a:fld>
            <a:endParaRPr lang="en-US"/>
          </a:p>
        </p:txBody>
      </p:sp>
      <p:sp>
        <p:nvSpPr>
          <p:cNvPr id="6" name="Symbol zastępczy stopki 5"/>
          <p:cNvSpPr>
            <a:spLocks noGrp="1"/>
          </p:cNvSpPr>
          <p:nvPr>
            <p:ph type="ftr" sz="quarter" idx="11"/>
          </p:nvPr>
        </p:nvSpPr>
        <p:spPr/>
        <p:txBody>
          <a:bodyPr/>
          <a:lstStyle/>
          <a:p>
            <a:endParaRPr lang="en-US"/>
          </a:p>
        </p:txBody>
      </p:sp>
      <p:sp>
        <p:nvSpPr>
          <p:cNvPr id="7" name="Symbol zastępczy numeru slajdu 6"/>
          <p:cNvSpPr>
            <a:spLocks noGrp="1"/>
          </p:cNvSpPr>
          <p:nvPr>
            <p:ph type="sldNum" sz="quarter" idx="12"/>
          </p:nvPr>
        </p:nvSpPr>
        <p:spPr/>
        <p:txBody>
          <a:bodyPr/>
          <a:lstStyle/>
          <a:p>
            <a:fld id="{576AEDB9-69FC-470C-8BA2-6BC5E047B6C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pl-PL" smtClean="0"/>
              <a:t>Kliknij, aby edytować styl</a:t>
            </a:r>
            <a:endParaRPr lang="en-US"/>
          </a:p>
        </p:txBody>
      </p:sp>
      <p:sp>
        <p:nvSpPr>
          <p:cNvPr id="3" name="Symbol zastępczy tekstu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391CBFEE-12E5-4F70-BC59-4B9FEDB36074}" type="datetimeFigureOut">
              <a:rPr lang="en-US" smtClean="0"/>
              <a:pPr/>
              <a:t>6/11/2014</a:t>
            </a:fld>
            <a:endParaRPr lang="en-US"/>
          </a:p>
        </p:txBody>
      </p:sp>
      <p:sp>
        <p:nvSpPr>
          <p:cNvPr id="5" name="Symbol zastępczy stopki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ymbol zastępczy numeru slajdu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76AEDB9-69FC-470C-8BA2-6BC5E047B6C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r>
              <a:rPr lang="en-US" dirty="0" smtClean="0"/>
              <a:t>Attitudes towards the hate speech in Poland</a:t>
            </a:r>
            <a:endParaRPr lang="en-US" dirty="0"/>
          </a:p>
        </p:txBody>
      </p:sp>
      <p:sp>
        <p:nvSpPr>
          <p:cNvPr id="3" name="Podtytuł 2"/>
          <p:cNvSpPr>
            <a:spLocks noGrp="1"/>
          </p:cNvSpPr>
          <p:nvPr>
            <p:ph type="subTitle" idx="1"/>
          </p:nvPr>
        </p:nvSpPr>
        <p:spPr/>
        <p:txBody>
          <a:bodyPr>
            <a:normAutofit fontScale="85000" lnSpcReduction="10000"/>
          </a:bodyPr>
          <a:lstStyle/>
          <a:p>
            <a:r>
              <a:rPr lang="en-US" dirty="0" smtClean="0"/>
              <a:t>Results of empirical survey conducted by</a:t>
            </a:r>
            <a:r>
              <a:rPr lang="pl-PL" dirty="0" smtClean="0"/>
              <a:t> </a:t>
            </a:r>
            <a:r>
              <a:rPr lang="en-US" dirty="0" smtClean="0"/>
              <a:t>the Warsaw University Centre for Research on Prejudice and</a:t>
            </a:r>
            <a:r>
              <a:rPr lang="pl-PL" dirty="0" smtClean="0"/>
              <a:t> </a:t>
            </a:r>
            <a:r>
              <a:rPr lang="en-US" dirty="0" smtClean="0"/>
              <a:t>the Stefan </a:t>
            </a:r>
            <a:r>
              <a:rPr lang="en-US" dirty="0" err="1" smtClean="0"/>
              <a:t>Batory</a:t>
            </a:r>
            <a:r>
              <a:rPr lang="en-US" dirty="0" smtClean="0"/>
              <a:t> Foundation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smtClean="0"/>
              <a:t>SURVEY RESULTS</a:t>
            </a:r>
            <a:endParaRPr lang="en-US" dirty="0"/>
          </a:p>
        </p:txBody>
      </p:sp>
      <p:sp>
        <p:nvSpPr>
          <p:cNvPr id="3" name="Symbol zastępczy tekstu 2"/>
          <p:cNvSpPr>
            <a:spLocks noGrp="1"/>
          </p:cNvSpPr>
          <p:nvPr>
            <p:ph type="body" idx="1"/>
          </p:nvPr>
        </p:nvSpPr>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en-US" sz="3000" dirty="0" smtClean="0"/>
              <a:t>Acceptance for the hate speech towards Jews</a:t>
            </a:r>
            <a:r>
              <a:rPr lang="pl-PL" sz="3000" dirty="0" smtClean="0"/>
              <a:t>: </a:t>
            </a:r>
            <a:r>
              <a:rPr lang="en-US" sz="3000" dirty="0" smtClean="0"/>
              <a:t>Examples</a:t>
            </a:r>
            <a:endParaRPr lang="en-US" sz="3000" dirty="0"/>
          </a:p>
        </p:txBody>
      </p:sp>
      <p:sp>
        <p:nvSpPr>
          <p:cNvPr id="3" name="Symbol zastępczy zawartości 2"/>
          <p:cNvSpPr>
            <a:spLocks noGrp="1"/>
          </p:cNvSpPr>
          <p:nvPr>
            <p:ph idx="1"/>
          </p:nvPr>
        </p:nvSpPr>
        <p:spPr/>
        <p:txBody>
          <a:bodyPr>
            <a:normAutofit/>
          </a:bodyPr>
          <a:lstStyle/>
          <a:p>
            <a:pPr>
              <a:buNone/>
            </a:pPr>
            <a:r>
              <a:rPr lang="en-GB" sz="2000" dirty="0" smtClean="0"/>
              <a:t>1. As far as </a:t>
            </a:r>
            <a:r>
              <a:rPr lang="en-GB" sz="2000" dirty="0" err="1" smtClean="0"/>
              <a:t>sheenies</a:t>
            </a:r>
            <a:r>
              <a:rPr lang="en-GB" sz="2000" dirty="0" smtClean="0"/>
              <a:t> and hostility towards them are concerned, it is only a real assessment of  the actions of these louses and </a:t>
            </a:r>
            <a:r>
              <a:rPr lang="en-GB" sz="2000" dirty="0" err="1" smtClean="0"/>
              <a:t>Davidian</a:t>
            </a:r>
            <a:r>
              <a:rPr lang="en-GB" sz="2000" dirty="0" smtClean="0"/>
              <a:t> fascists.</a:t>
            </a:r>
          </a:p>
          <a:p>
            <a:pPr>
              <a:buNone/>
            </a:pPr>
            <a:r>
              <a:rPr lang="en-GB" sz="2000" dirty="0" smtClean="0"/>
              <a:t>2. Jews must realize that they themselves made Poles to hate them because of their treachery and their crimes. And today, they try to hide their crimes and pass the buck.</a:t>
            </a:r>
          </a:p>
          <a:p>
            <a:pPr>
              <a:buNone/>
            </a:pPr>
            <a:r>
              <a:rPr lang="en-GB" sz="2000" dirty="0" smtClean="0"/>
              <a:t>3. Jews are blinded by their hatred and desire to take revenge. That’s the main reason why they joined the Bolshevik security apparatus, then the Soviet security apparatus on the Polish eastern borderlands, and finally the secret political police after the war.</a:t>
            </a:r>
          </a:p>
          <a:p>
            <a:endParaRPr lang="en-GB"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457200" y="627534"/>
            <a:ext cx="8229600" cy="504056"/>
          </a:xfrm>
        </p:spPr>
        <p:txBody>
          <a:bodyPr>
            <a:normAutofit fontScale="90000"/>
          </a:bodyPr>
          <a:lstStyle/>
          <a:p>
            <a:r>
              <a:rPr lang="en-US" sz="3000" dirty="0" smtClean="0"/>
              <a:t>Hate speech towards Jews: to allow or to forbid?</a:t>
            </a:r>
            <a:endParaRPr lang="en-US" sz="3000" dirty="0"/>
          </a:p>
        </p:txBody>
      </p:sp>
      <p:graphicFrame>
        <p:nvGraphicFramePr>
          <p:cNvPr id="4" name="Chart 39"/>
          <p:cNvGraphicFramePr/>
          <p:nvPr/>
        </p:nvGraphicFramePr>
        <p:xfrm>
          <a:off x="1547665" y="1203599"/>
          <a:ext cx="5616624" cy="324036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699542"/>
            <a:ext cx="8229600" cy="720080"/>
          </a:xfrm>
        </p:spPr>
        <p:txBody>
          <a:bodyPr>
            <a:noAutofit/>
          </a:bodyPr>
          <a:lstStyle/>
          <a:p>
            <a:r>
              <a:rPr lang="en-US" sz="3000" dirty="0" smtClean="0"/>
              <a:t>Hate speech towards Jews in respondents’ environment</a:t>
            </a:r>
            <a:endParaRPr lang="en-US" sz="3000" dirty="0"/>
          </a:p>
        </p:txBody>
      </p:sp>
      <p:graphicFrame>
        <p:nvGraphicFramePr>
          <p:cNvPr id="4" name="Chart 39"/>
          <p:cNvGraphicFramePr/>
          <p:nvPr/>
        </p:nvGraphicFramePr>
        <p:xfrm>
          <a:off x="1619673" y="1707655"/>
          <a:ext cx="5184575" cy="273630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627534"/>
            <a:ext cx="8229600" cy="648072"/>
          </a:xfrm>
        </p:spPr>
        <p:txBody>
          <a:bodyPr>
            <a:normAutofit/>
          </a:bodyPr>
          <a:lstStyle/>
          <a:p>
            <a:r>
              <a:rPr lang="en-US" sz="3000" dirty="0" smtClean="0"/>
              <a:t>Correlates of attitudes towards the hate speech</a:t>
            </a:r>
            <a:endParaRPr lang="en-US" sz="3000" dirty="0"/>
          </a:p>
        </p:txBody>
      </p:sp>
      <p:graphicFrame>
        <p:nvGraphicFramePr>
          <p:cNvPr id="4" name="Chart 52"/>
          <p:cNvGraphicFramePr/>
          <p:nvPr/>
        </p:nvGraphicFramePr>
        <p:xfrm>
          <a:off x="2051720" y="1491630"/>
          <a:ext cx="5120634" cy="314136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699542"/>
            <a:ext cx="8229600" cy="864096"/>
          </a:xfrm>
        </p:spPr>
        <p:txBody>
          <a:bodyPr>
            <a:noAutofit/>
          </a:bodyPr>
          <a:lstStyle/>
          <a:p>
            <a:r>
              <a:rPr lang="en-US" sz="3000" dirty="0" smtClean="0"/>
              <a:t>Acceptance for the hate speech towards Ukrainians</a:t>
            </a:r>
            <a:r>
              <a:rPr lang="pl-PL" sz="3000" dirty="0" smtClean="0"/>
              <a:t>: </a:t>
            </a:r>
            <a:r>
              <a:rPr lang="en-US" sz="3000" dirty="0" smtClean="0"/>
              <a:t>Examples</a:t>
            </a:r>
            <a:endParaRPr lang="en-US" sz="3000" dirty="0"/>
          </a:p>
        </p:txBody>
      </p:sp>
      <p:sp>
        <p:nvSpPr>
          <p:cNvPr id="3" name="Symbol zastępczy zawartości 2"/>
          <p:cNvSpPr>
            <a:spLocks noGrp="1"/>
          </p:cNvSpPr>
          <p:nvPr>
            <p:ph idx="1"/>
          </p:nvPr>
        </p:nvSpPr>
        <p:spPr>
          <a:xfrm>
            <a:off x="457200" y="1923677"/>
            <a:ext cx="8229600" cy="2670945"/>
          </a:xfrm>
        </p:spPr>
        <p:txBody>
          <a:bodyPr>
            <a:normAutofit/>
          </a:bodyPr>
          <a:lstStyle/>
          <a:p>
            <a:pPr>
              <a:buNone/>
            </a:pPr>
            <a:r>
              <a:rPr lang="pl-PL" sz="2000" dirty="0"/>
              <a:t>1. </a:t>
            </a:r>
            <a:r>
              <a:rPr lang="en-GB" sz="2000" dirty="0" smtClean="0"/>
              <a:t>The Ukrainians can only murder defenceless women and children</a:t>
            </a:r>
            <a:r>
              <a:rPr lang="pl-PL" sz="2000" dirty="0" smtClean="0"/>
              <a:t>.</a:t>
            </a:r>
            <a:endParaRPr lang="pl-PL" sz="2000" dirty="0"/>
          </a:p>
          <a:p>
            <a:pPr>
              <a:buNone/>
            </a:pPr>
            <a:r>
              <a:rPr lang="pl-PL" sz="2000" dirty="0"/>
              <a:t>2. </a:t>
            </a:r>
            <a:r>
              <a:rPr lang="en-US" sz="2000" dirty="0" smtClean="0"/>
              <a:t>Freaking Ukrainian, for sure he’s a descendant of the </a:t>
            </a:r>
            <a:r>
              <a:rPr lang="en-US" sz="2000" dirty="0" err="1" smtClean="0"/>
              <a:t>Tryzub</a:t>
            </a:r>
            <a:r>
              <a:rPr lang="en-US" sz="2000" dirty="0" smtClean="0"/>
              <a:t> gang</a:t>
            </a:r>
            <a:r>
              <a:rPr lang="pl-PL" sz="2000" dirty="0" smtClean="0"/>
              <a:t>!!</a:t>
            </a:r>
            <a:endParaRPr lang="pl-PL" sz="2000" dirty="0"/>
          </a:p>
          <a:p>
            <a:pPr>
              <a:buNone/>
            </a:pPr>
            <a:r>
              <a:rPr lang="pl-PL" sz="2000" dirty="0"/>
              <a:t>3. </a:t>
            </a:r>
            <a:r>
              <a:rPr lang="pl-PL" sz="2000" dirty="0" smtClean="0"/>
              <a:t>N</a:t>
            </a:r>
            <a:r>
              <a:rPr lang="en-US" sz="2000" dirty="0" smtClean="0"/>
              <a:t>o, I fired my Ukrainian girl</a:t>
            </a:r>
            <a:r>
              <a:rPr lang="pl-PL" sz="2000" dirty="0" smtClean="0"/>
              <a:t>.F</a:t>
            </a:r>
            <a:r>
              <a:rPr lang="pl-PL" sz="2000" dirty="0"/>
              <a:t>: </a:t>
            </a:r>
            <a:r>
              <a:rPr lang="en-US" sz="2000" dirty="0" smtClean="0"/>
              <a:t>Good idea</a:t>
            </a:r>
            <a:r>
              <a:rPr lang="pl-PL" sz="2000" dirty="0" smtClean="0"/>
              <a:t>... </a:t>
            </a:r>
            <a:r>
              <a:rPr lang="en-US" sz="2000" dirty="0" smtClean="0"/>
              <a:t>I haven’t thought about it</a:t>
            </a:r>
            <a:r>
              <a:rPr lang="pl-PL" sz="2000" dirty="0" smtClean="0"/>
              <a:t>... </a:t>
            </a:r>
            <a:r>
              <a:rPr lang="en-US" sz="2000" dirty="0" smtClean="0"/>
              <a:t>You know</a:t>
            </a:r>
            <a:r>
              <a:rPr lang="pl-PL" sz="2000" dirty="0" smtClean="0"/>
              <a:t>? </a:t>
            </a:r>
            <a:r>
              <a:rPr lang="en-US" sz="2000" dirty="0" smtClean="0"/>
              <a:t>I will not pay her today</a:t>
            </a:r>
            <a:r>
              <a:rPr lang="pl-PL" sz="2000" dirty="0" smtClean="0"/>
              <a:t>.W</a:t>
            </a:r>
            <a:r>
              <a:rPr lang="pl-PL" sz="2000" dirty="0"/>
              <a:t>: </a:t>
            </a:r>
            <a:r>
              <a:rPr lang="en-US" sz="2000" dirty="0" smtClean="0"/>
              <a:t>And I will let mine to come back, take the money from her, and fire her again</a:t>
            </a:r>
            <a:r>
              <a:rPr lang="pl-PL" sz="2000" dirty="0" smtClean="0"/>
              <a:t>.F</a:t>
            </a:r>
            <a:r>
              <a:rPr lang="pl-PL" sz="2000" dirty="0"/>
              <a:t>: </a:t>
            </a:r>
            <a:r>
              <a:rPr lang="en-US" sz="2000" dirty="0" smtClean="0"/>
              <a:t>I tell you, if mine was a bit prettier, I would still rape her</a:t>
            </a:r>
            <a:r>
              <a:rPr lang="pl-PL" sz="2000" dirty="0" smtClean="0"/>
              <a:t>.W</a:t>
            </a:r>
            <a:r>
              <a:rPr lang="pl-PL" sz="2000" dirty="0"/>
              <a:t>: </a:t>
            </a:r>
            <a:r>
              <a:rPr lang="en-US" sz="2000" dirty="0" smtClean="0"/>
              <a:t>Oh</a:t>
            </a:r>
            <a:r>
              <a:rPr lang="pl-PL" sz="2000" dirty="0" smtClean="0"/>
              <a:t>... </a:t>
            </a:r>
            <a:r>
              <a:rPr lang="en-US" sz="2000" dirty="0" smtClean="0"/>
              <a:t>I don’t know how mine looks like, because she’s on her knees all the time</a:t>
            </a:r>
            <a:r>
              <a:rPr lang="pl-PL" sz="2000" dirty="0" smtClean="0"/>
              <a:t>.</a:t>
            </a:r>
            <a:endParaRPr lang="pl-PL" sz="2000" dirty="0"/>
          </a:p>
          <a:p>
            <a:endParaRPr lang="en-U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457200" y="699542"/>
            <a:ext cx="8229600" cy="720080"/>
          </a:xfrm>
        </p:spPr>
        <p:txBody>
          <a:bodyPr>
            <a:noAutofit/>
          </a:bodyPr>
          <a:lstStyle/>
          <a:p>
            <a:r>
              <a:rPr lang="en-US" sz="3000" dirty="0" smtClean="0"/>
              <a:t>Hate speech towards Ukrainians: </a:t>
            </a:r>
            <a:r>
              <a:rPr lang="pl-PL" sz="3000" dirty="0" smtClean="0"/>
              <a:t/>
            </a:r>
            <a:br>
              <a:rPr lang="pl-PL" sz="3000" dirty="0" smtClean="0"/>
            </a:br>
            <a:r>
              <a:rPr lang="en-US" sz="3000" dirty="0" smtClean="0"/>
              <a:t>to </a:t>
            </a:r>
            <a:r>
              <a:rPr lang="en-US" sz="3000" dirty="0" smtClean="0"/>
              <a:t>allow </a:t>
            </a:r>
            <a:r>
              <a:rPr lang="en-US" sz="3000" dirty="0" smtClean="0"/>
              <a:t>or </a:t>
            </a:r>
            <a:r>
              <a:rPr lang="en-US" sz="3000" dirty="0" smtClean="0"/>
              <a:t>to forbid</a:t>
            </a:r>
            <a:r>
              <a:rPr lang="pl-PL" sz="3000" dirty="0" smtClean="0"/>
              <a:t>?</a:t>
            </a:r>
            <a:endParaRPr lang="en-US" sz="3000" dirty="0"/>
          </a:p>
        </p:txBody>
      </p:sp>
      <p:graphicFrame>
        <p:nvGraphicFramePr>
          <p:cNvPr id="4" name="Chart 58"/>
          <p:cNvGraphicFramePr/>
          <p:nvPr/>
        </p:nvGraphicFramePr>
        <p:xfrm>
          <a:off x="1907704" y="1707654"/>
          <a:ext cx="4813722" cy="28987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627534"/>
            <a:ext cx="8229600" cy="864096"/>
          </a:xfrm>
        </p:spPr>
        <p:txBody>
          <a:bodyPr>
            <a:noAutofit/>
          </a:bodyPr>
          <a:lstStyle/>
          <a:p>
            <a:r>
              <a:rPr lang="en-US" sz="3000" dirty="0" smtClean="0"/>
              <a:t>Hate speech towards Ukrainians in respondents’ environment</a:t>
            </a:r>
            <a:endParaRPr lang="en-US" sz="3000" dirty="0"/>
          </a:p>
        </p:txBody>
      </p:sp>
      <p:graphicFrame>
        <p:nvGraphicFramePr>
          <p:cNvPr id="4" name="Chart 62"/>
          <p:cNvGraphicFramePr/>
          <p:nvPr/>
        </p:nvGraphicFramePr>
        <p:xfrm>
          <a:off x="1691680" y="1635646"/>
          <a:ext cx="5256584" cy="285606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627534"/>
            <a:ext cx="8229600" cy="792088"/>
          </a:xfrm>
        </p:spPr>
        <p:txBody>
          <a:bodyPr>
            <a:normAutofit/>
          </a:bodyPr>
          <a:lstStyle/>
          <a:p>
            <a:r>
              <a:rPr lang="en-US" sz="3000" dirty="0" smtClean="0"/>
              <a:t>Correlates of attitudes towards the hate speech</a:t>
            </a:r>
            <a:endParaRPr lang="en-US" sz="3000" dirty="0"/>
          </a:p>
        </p:txBody>
      </p:sp>
      <p:graphicFrame>
        <p:nvGraphicFramePr>
          <p:cNvPr id="4" name="Chart 66"/>
          <p:cNvGraphicFramePr/>
          <p:nvPr/>
        </p:nvGraphicFramePr>
        <p:xfrm>
          <a:off x="1941237" y="1635646"/>
          <a:ext cx="4935019" cy="285892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699542"/>
            <a:ext cx="8229600" cy="864096"/>
          </a:xfrm>
        </p:spPr>
        <p:txBody>
          <a:bodyPr>
            <a:noAutofit/>
          </a:bodyPr>
          <a:lstStyle/>
          <a:p>
            <a:r>
              <a:rPr lang="en-US" sz="3000" dirty="0" smtClean="0"/>
              <a:t>Acceptance for the hate speech towards Romani people: Examples</a:t>
            </a:r>
            <a:endParaRPr lang="en-US" sz="3000" dirty="0"/>
          </a:p>
        </p:txBody>
      </p:sp>
      <p:sp>
        <p:nvSpPr>
          <p:cNvPr id="3" name="Symbol zastępczy zawartości 2"/>
          <p:cNvSpPr>
            <a:spLocks noGrp="1"/>
          </p:cNvSpPr>
          <p:nvPr>
            <p:ph idx="1"/>
          </p:nvPr>
        </p:nvSpPr>
        <p:spPr>
          <a:xfrm>
            <a:off x="457200" y="2283717"/>
            <a:ext cx="8229600" cy="2310905"/>
          </a:xfrm>
        </p:spPr>
        <p:txBody>
          <a:bodyPr>
            <a:normAutofit/>
          </a:bodyPr>
          <a:lstStyle/>
          <a:p>
            <a:pPr>
              <a:buNone/>
            </a:pPr>
            <a:r>
              <a:rPr lang="en-GB" sz="2000" dirty="0" smtClean="0"/>
              <a:t>1. I still think that Gypsies are thieves and sluts, they belong to mafia and organised crime when theft and beggary are concerned.</a:t>
            </a:r>
          </a:p>
          <a:p>
            <a:pPr>
              <a:buNone/>
            </a:pPr>
            <a:r>
              <a:rPr lang="en-GB" sz="2000" dirty="0" smtClean="0"/>
              <a:t>2. For us such larceny is an exception, but for Gypsies it is normal.</a:t>
            </a:r>
          </a:p>
          <a:p>
            <a:pPr>
              <a:buNone/>
            </a:pPr>
            <a:r>
              <a:rPr lang="en-GB" sz="2000" dirty="0" smtClean="0"/>
              <a:t>3. Gypsies are and will be thieves.</a:t>
            </a:r>
          </a:p>
          <a:p>
            <a:endParaRPr lang="en-GB"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en-US" sz="3000" dirty="0" smtClean="0"/>
              <a:t>Survey objectives</a:t>
            </a:r>
            <a:endParaRPr lang="en-US" sz="3000" dirty="0"/>
          </a:p>
        </p:txBody>
      </p:sp>
      <p:sp>
        <p:nvSpPr>
          <p:cNvPr id="3" name="Symbol zastępczy zawartości 2"/>
          <p:cNvSpPr>
            <a:spLocks noGrp="1"/>
          </p:cNvSpPr>
          <p:nvPr>
            <p:ph idx="1"/>
          </p:nvPr>
        </p:nvSpPr>
        <p:spPr>
          <a:xfrm>
            <a:off x="395536" y="1749028"/>
            <a:ext cx="8229600" cy="3394472"/>
          </a:xfrm>
        </p:spPr>
        <p:txBody>
          <a:bodyPr>
            <a:normAutofit/>
          </a:bodyPr>
          <a:lstStyle/>
          <a:p>
            <a:r>
              <a:rPr lang="en-US" sz="2000" dirty="0" smtClean="0"/>
              <a:t>To describe the attitudes of adult and young Poles to the hate speech</a:t>
            </a:r>
            <a:endParaRPr lang="pl-PL" sz="2000" dirty="0" smtClean="0"/>
          </a:p>
          <a:p>
            <a:r>
              <a:rPr lang="en-US" sz="2000" dirty="0" smtClean="0"/>
              <a:t>To understand the reasons for indulgency towards the hate speech</a:t>
            </a:r>
            <a:endParaRPr lang="pl-PL" sz="2000" dirty="0" smtClean="0"/>
          </a:p>
          <a:p>
            <a:r>
              <a:rPr lang="en-US" sz="2000" dirty="0" smtClean="0"/>
              <a:t>To learn where the hate speech is most commonly encountered by Poles </a:t>
            </a:r>
            <a:endParaRPr lang="pl-PL" sz="2000" dirty="0" smtClean="0"/>
          </a:p>
          <a:p>
            <a:r>
              <a:rPr lang="en-US" sz="2000" dirty="0" smtClean="0"/>
              <a:t>To explain the effects of the hate speech on attitudes towards minorities</a:t>
            </a:r>
            <a:endParaRPr lang="en-US"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457200" y="699542"/>
            <a:ext cx="8229600" cy="576064"/>
          </a:xfrm>
        </p:spPr>
        <p:txBody>
          <a:bodyPr>
            <a:noAutofit/>
          </a:bodyPr>
          <a:lstStyle/>
          <a:p>
            <a:r>
              <a:rPr lang="en-US" sz="3000" dirty="0" smtClean="0"/>
              <a:t>Hate speech towards Romani people: </a:t>
            </a:r>
            <a:r>
              <a:rPr lang="pl-PL" sz="3000" dirty="0" smtClean="0"/>
              <a:t/>
            </a:r>
            <a:br>
              <a:rPr lang="pl-PL" sz="3000" dirty="0" smtClean="0"/>
            </a:br>
            <a:r>
              <a:rPr lang="en-US" sz="3000" dirty="0" smtClean="0"/>
              <a:t>to </a:t>
            </a:r>
            <a:r>
              <a:rPr lang="en-US" sz="3000" dirty="0" smtClean="0"/>
              <a:t>allow or to forbid</a:t>
            </a:r>
            <a:r>
              <a:rPr lang="pl-PL" sz="3000" dirty="0" smtClean="0"/>
              <a:t>?</a:t>
            </a:r>
            <a:endParaRPr lang="en-US" sz="3000" dirty="0"/>
          </a:p>
        </p:txBody>
      </p:sp>
      <p:graphicFrame>
        <p:nvGraphicFramePr>
          <p:cNvPr id="4" name="Chart 72"/>
          <p:cNvGraphicFramePr/>
          <p:nvPr/>
        </p:nvGraphicFramePr>
        <p:xfrm>
          <a:off x="1619672" y="1707654"/>
          <a:ext cx="5216471" cy="27304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699542"/>
            <a:ext cx="8229600" cy="864096"/>
          </a:xfrm>
        </p:spPr>
        <p:txBody>
          <a:bodyPr>
            <a:noAutofit/>
          </a:bodyPr>
          <a:lstStyle/>
          <a:p>
            <a:r>
              <a:rPr lang="en-US" sz="3000" dirty="0" smtClean="0"/>
              <a:t>Hate speech towards Romani people in respondents’ environment</a:t>
            </a:r>
            <a:endParaRPr lang="en-US" sz="3000" dirty="0"/>
          </a:p>
        </p:txBody>
      </p:sp>
      <p:graphicFrame>
        <p:nvGraphicFramePr>
          <p:cNvPr id="4" name="Chart 76"/>
          <p:cNvGraphicFramePr/>
          <p:nvPr/>
        </p:nvGraphicFramePr>
        <p:xfrm>
          <a:off x="1619673" y="1851670"/>
          <a:ext cx="4752528" cy="271205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699542"/>
            <a:ext cx="8229600" cy="504056"/>
          </a:xfrm>
        </p:spPr>
        <p:txBody>
          <a:bodyPr>
            <a:normAutofit fontScale="90000"/>
          </a:bodyPr>
          <a:lstStyle/>
          <a:p>
            <a:r>
              <a:rPr lang="en-US" sz="3000" dirty="0" smtClean="0"/>
              <a:t>Correlates of attitudes towards the hate speech</a:t>
            </a:r>
            <a:endParaRPr lang="en-US" sz="3000" dirty="0"/>
          </a:p>
        </p:txBody>
      </p:sp>
      <p:graphicFrame>
        <p:nvGraphicFramePr>
          <p:cNvPr id="4" name="Chart 80"/>
          <p:cNvGraphicFramePr/>
          <p:nvPr/>
        </p:nvGraphicFramePr>
        <p:xfrm>
          <a:off x="2267744" y="1563638"/>
          <a:ext cx="4589314" cy="268178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771550"/>
            <a:ext cx="8229600" cy="792088"/>
          </a:xfrm>
        </p:spPr>
        <p:txBody>
          <a:bodyPr>
            <a:noAutofit/>
          </a:bodyPr>
          <a:lstStyle/>
          <a:p>
            <a:r>
              <a:rPr lang="en-US" sz="3000" dirty="0" smtClean="0"/>
              <a:t>Acceptance for the hate speech towards black people</a:t>
            </a:r>
            <a:r>
              <a:rPr lang="pl-PL" sz="3000" dirty="0" smtClean="0"/>
              <a:t>: </a:t>
            </a:r>
            <a:r>
              <a:rPr lang="en-US" sz="3000" dirty="0" smtClean="0"/>
              <a:t>Examples</a:t>
            </a:r>
            <a:endParaRPr lang="en-US" sz="3000" dirty="0"/>
          </a:p>
        </p:txBody>
      </p:sp>
      <p:sp>
        <p:nvSpPr>
          <p:cNvPr id="3" name="Symbol zastępczy zawartości 2"/>
          <p:cNvSpPr>
            <a:spLocks noGrp="1"/>
          </p:cNvSpPr>
          <p:nvPr>
            <p:ph idx="1"/>
          </p:nvPr>
        </p:nvSpPr>
        <p:spPr>
          <a:xfrm>
            <a:off x="457200" y="1851669"/>
            <a:ext cx="8229600" cy="2742953"/>
          </a:xfrm>
        </p:spPr>
        <p:txBody>
          <a:bodyPr>
            <a:normAutofit/>
          </a:bodyPr>
          <a:lstStyle/>
          <a:p>
            <a:pPr>
              <a:buNone/>
            </a:pPr>
            <a:r>
              <a:rPr lang="pl-PL" sz="2000" dirty="0" smtClean="0"/>
              <a:t>1</a:t>
            </a:r>
            <a:r>
              <a:rPr lang="pl-PL" sz="2000" dirty="0"/>
              <a:t>. </a:t>
            </a:r>
            <a:r>
              <a:rPr lang="en-GB" sz="2000" dirty="0" smtClean="0"/>
              <a:t>Negros are not humans but monkeys</a:t>
            </a:r>
            <a:r>
              <a:rPr lang="pl-PL" sz="2000" dirty="0" smtClean="0"/>
              <a:t>.</a:t>
            </a:r>
            <a:endParaRPr lang="pl-PL" sz="2000" dirty="0"/>
          </a:p>
          <a:p>
            <a:pPr>
              <a:buNone/>
            </a:pPr>
            <a:r>
              <a:rPr lang="pl-PL" sz="2000" dirty="0"/>
              <a:t>2. </a:t>
            </a:r>
            <a:r>
              <a:rPr lang="en-US" sz="2000" dirty="0" smtClean="0"/>
              <a:t>If negroes are equal, then why after thousands of years they invented only tam-tams</a:t>
            </a:r>
            <a:r>
              <a:rPr lang="pl-PL" sz="2000" dirty="0" smtClean="0"/>
              <a:t>.</a:t>
            </a:r>
            <a:endParaRPr lang="pl-PL" sz="2000" dirty="0"/>
          </a:p>
          <a:p>
            <a:pPr>
              <a:buNone/>
            </a:pPr>
            <a:r>
              <a:rPr lang="pl-PL" sz="2000" dirty="0"/>
              <a:t>3. </a:t>
            </a:r>
            <a:r>
              <a:rPr lang="en-US" sz="2000" dirty="0" smtClean="0"/>
              <a:t>My friends, here comes a Negro</a:t>
            </a:r>
            <a:r>
              <a:rPr lang="pl-PL" sz="2000" dirty="0" smtClean="0"/>
              <a:t>. </a:t>
            </a:r>
            <a:r>
              <a:rPr lang="pl-PL" sz="2000" dirty="0"/>
              <a:t>(…) </a:t>
            </a:r>
            <a:r>
              <a:rPr lang="en-US" sz="2000" dirty="0" smtClean="0"/>
              <a:t>Come here, my brother! He hasn’t washed himself at all, look!</a:t>
            </a:r>
            <a:endParaRPr lang="pl-PL" sz="2000" dirty="0"/>
          </a:p>
          <a:p>
            <a:endParaRPr lang="en-US"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457200" y="699542"/>
            <a:ext cx="8229600" cy="648072"/>
          </a:xfrm>
        </p:spPr>
        <p:txBody>
          <a:bodyPr>
            <a:noAutofit/>
          </a:bodyPr>
          <a:lstStyle/>
          <a:p>
            <a:r>
              <a:rPr lang="en-US" sz="3000" dirty="0" smtClean="0"/>
              <a:t>Hate speech towards black people: </a:t>
            </a:r>
            <a:r>
              <a:rPr lang="pl-PL" sz="3000" dirty="0" smtClean="0"/>
              <a:t/>
            </a:r>
            <a:br>
              <a:rPr lang="pl-PL" sz="3000" dirty="0" smtClean="0"/>
            </a:br>
            <a:r>
              <a:rPr lang="en-US" sz="3000" dirty="0" smtClean="0"/>
              <a:t>to </a:t>
            </a:r>
            <a:r>
              <a:rPr lang="en-US" sz="3000" dirty="0" smtClean="0"/>
              <a:t>allow or to forbid</a:t>
            </a:r>
            <a:r>
              <a:rPr lang="pl-PL" sz="3000" dirty="0" smtClean="0"/>
              <a:t>?</a:t>
            </a:r>
            <a:endParaRPr lang="en-US" sz="3000" dirty="0"/>
          </a:p>
        </p:txBody>
      </p:sp>
      <p:graphicFrame>
        <p:nvGraphicFramePr>
          <p:cNvPr id="4" name="Chart 86"/>
          <p:cNvGraphicFramePr/>
          <p:nvPr/>
        </p:nvGraphicFramePr>
        <p:xfrm>
          <a:off x="2051720" y="1563638"/>
          <a:ext cx="4551412" cy="299445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627534"/>
            <a:ext cx="8229600" cy="792088"/>
          </a:xfrm>
        </p:spPr>
        <p:txBody>
          <a:bodyPr>
            <a:noAutofit/>
          </a:bodyPr>
          <a:lstStyle/>
          <a:p>
            <a:r>
              <a:rPr lang="en-US" sz="3000" dirty="0" smtClean="0"/>
              <a:t>Hate speech towards black people in respondents’ environment</a:t>
            </a:r>
            <a:endParaRPr lang="en-US" sz="3000" dirty="0"/>
          </a:p>
        </p:txBody>
      </p:sp>
      <p:graphicFrame>
        <p:nvGraphicFramePr>
          <p:cNvPr id="4" name="Chart 90"/>
          <p:cNvGraphicFramePr/>
          <p:nvPr/>
        </p:nvGraphicFramePr>
        <p:xfrm>
          <a:off x="1763688" y="1707654"/>
          <a:ext cx="5904656" cy="289605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627534"/>
            <a:ext cx="8229600" cy="648072"/>
          </a:xfrm>
        </p:spPr>
        <p:txBody>
          <a:bodyPr>
            <a:normAutofit/>
          </a:bodyPr>
          <a:lstStyle/>
          <a:p>
            <a:r>
              <a:rPr lang="en-US" sz="3000" dirty="0" smtClean="0"/>
              <a:t>Correlates of attitudes towards the hate speech</a:t>
            </a:r>
            <a:endParaRPr lang="en-US" sz="3000" dirty="0"/>
          </a:p>
        </p:txBody>
      </p:sp>
      <p:graphicFrame>
        <p:nvGraphicFramePr>
          <p:cNvPr id="4" name="Chart 96"/>
          <p:cNvGraphicFramePr/>
          <p:nvPr/>
        </p:nvGraphicFramePr>
        <p:xfrm>
          <a:off x="1907704" y="1563638"/>
          <a:ext cx="5328592" cy="292401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771550"/>
            <a:ext cx="8229600" cy="792088"/>
          </a:xfrm>
        </p:spPr>
        <p:txBody>
          <a:bodyPr>
            <a:noAutofit/>
          </a:bodyPr>
          <a:lstStyle/>
          <a:p>
            <a:r>
              <a:rPr lang="en-US" sz="3000" dirty="0" smtClean="0"/>
              <a:t>Acceptance for the hate speech towards</a:t>
            </a:r>
            <a:r>
              <a:rPr lang="pl-PL" sz="3000" dirty="0" smtClean="0"/>
              <a:t> LGBT</a:t>
            </a:r>
            <a:r>
              <a:rPr lang="en-US" sz="3000" dirty="0" smtClean="0"/>
              <a:t> persons</a:t>
            </a:r>
            <a:r>
              <a:rPr lang="pl-PL" sz="3000" dirty="0" smtClean="0"/>
              <a:t>: </a:t>
            </a:r>
            <a:r>
              <a:rPr lang="en-US" sz="3000" dirty="0" smtClean="0"/>
              <a:t>Examples</a:t>
            </a:r>
            <a:endParaRPr lang="en-US" sz="3000" dirty="0"/>
          </a:p>
        </p:txBody>
      </p:sp>
      <p:sp>
        <p:nvSpPr>
          <p:cNvPr id="3" name="Symbol zastępczy zawartości 2"/>
          <p:cNvSpPr>
            <a:spLocks noGrp="1"/>
          </p:cNvSpPr>
          <p:nvPr>
            <p:ph idx="1"/>
          </p:nvPr>
        </p:nvSpPr>
        <p:spPr>
          <a:xfrm>
            <a:off x="457200" y="1707653"/>
            <a:ext cx="8229600" cy="2886969"/>
          </a:xfrm>
        </p:spPr>
        <p:txBody>
          <a:bodyPr>
            <a:normAutofit/>
          </a:bodyPr>
          <a:lstStyle/>
          <a:p>
            <a:pPr>
              <a:buNone/>
            </a:pPr>
            <a:r>
              <a:rPr lang="en-GB" sz="2000" dirty="0" smtClean="0"/>
              <a:t>1. I detest </a:t>
            </a:r>
            <a:r>
              <a:rPr lang="en-GB" sz="2000" dirty="0" err="1" smtClean="0"/>
              <a:t>poofs</a:t>
            </a:r>
            <a:r>
              <a:rPr lang="en-GB" sz="2000" dirty="0" smtClean="0"/>
              <a:t> - they are degenerate human beings, they should be treated.</a:t>
            </a:r>
          </a:p>
          <a:p>
            <a:pPr>
              <a:buNone/>
            </a:pPr>
            <a:r>
              <a:rPr lang="en-GB" sz="2000" dirty="0" smtClean="0"/>
              <a:t>2. I’m sorry, but gay people make me feel an organic, natural, typically male disgust...</a:t>
            </a:r>
          </a:p>
          <a:p>
            <a:pPr>
              <a:buNone/>
            </a:pPr>
            <a:r>
              <a:rPr lang="en-GB" sz="2000" dirty="0" smtClean="0"/>
              <a:t>3. I understand that some people can have homosexual inclinations, this is a kind of handicap, weakness [...] But </a:t>
            </a:r>
            <a:r>
              <a:rPr lang="en-GB" sz="2000" dirty="0" err="1" smtClean="0"/>
              <a:t>poofs</a:t>
            </a:r>
            <a:r>
              <a:rPr lang="en-GB" sz="2000" dirty="0" smtClean="0"/>
              <a:t>-activists who want privileges for homo relationships and child adoption should be fought...</a:t>
            </a:r>
          </a:p>
          <a:p>
            <a:endParaRPr lang="en-GB"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457200" y="627534"/>
            <a:ext cx="8229600" cy="1008112"/>
          </a:xfrm>
        </p:spPr>
        <p:txBody>
          <a:bodyPr>
            <a:noAutofit/>
          </a:bodyPr>
          <a:lstStyle/>
          <a:p>
            <a:r>
              <a:rPr lang="en-US" sz="3000" dirty="0" smtClean="0"/>
              <a:t>Hate speech towards</a:t>
            </a:r>
            <a:r>
              <a:rPr lang="pl-PL" sz="3000" dirty="0" smtClean="0"/>
              <a:t> LGBT</a:t>
            </a:r>
            <a:r>
              <a:rPr lang="en-US" sz="3000" dirty="0" smtClean="0"/>
              <a:t> persons</a:t>
            </a:r>
            <a:r>
              <a:rPr lang="pl-PL" sz="3000" dirty="0" smtClean="0"/>
              <a:t>:</a:t>
            </a:r>
            <a:r>
              <a:rPr lang="en-US" sz="3000" dirty="0" smtClean="0"/>
              <a:t> </a:t>
            </a:r>
            <a:r>
              <a:rPr lang="pl-PL" sz="3000" dirty="0" smtClean="0"/>
              <a:t/>
            </a:r>
            <a:br>
              <a:rPr lang="pl-PL" sz="3000" dirty="0" smtClean="0"/>
            </a:br>
            <a:r>
              <a:rPr lang="en-US" sz="3000" dirty="0" smtClean="0"/>
              <a:t>to </a:t>
            </a:r>
            <a:r>
              <a:rPr lang="en-US" sz="3000" dirty="0" smtClean="0"/>
              <a:t>allow or to forbid</a:t>
            </a:r>
            <a:r>
              <a:rPr lang="pl-PL" sz="3000" dirty="0" smtClean="0"/>
              <a:t>?</a:t>
            </a:r>
            <a:endParaRPr lang="en-US" sz="3000" dirty="0"/>
          </a:p>
        </p:txBody>
      </p:sp>
      <p:graphicFrame>
        <p:nvGraphicFramePr>
          <p:cNvPr id="4" name="Chart 102"/>
          <p:cNvGraphicFramePr/>
          <p:nvPr/>
        </p:nvGraphicFramePr>
        <p:xfrm>
          <a:off x="1187624" y="1707654"/>
          <a:ext cx="6912768" cy="285941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699542"/>
            <a:ext cx="8229600" cy="792088"/>
          </a:xfrm>
        </p:spPr>
        <p:txBody>
          <a:bodyPr>
            <a:noAutofit/>
          </a:bodyPr>
          <a:lstStyle/>
          <a:p>
            <a:r>
              <a:rPr lang="en-US" sz="3000" dirty="0" smtClean="0"/>
              <a:t>Hate speech towards</a:t>
            </a:r>
            <a:r>
              <a:rPr lang="pl-PL" sz="3000" dirty="0" smtClean="0"/>
              <a:t> LGBT</a:t>
            </a:r>
            <a:r>
              <a:rPr lang="en-US" sz="3000" dirty="0" smtClean="0"/>
              <a:t> persons in respondents’ environment</a:t>
            </a:r>
            <a:endParaRPr lang="en-US" sz="3000" dirty="0"/>
          </a:p>
        </p:txBody>
      </p:sp>
      <p:graphicFrame>
        <p:nvGraphicFramePr>
          <p:cNvPr id="4" name="Chart 106"/>
          <p:cNvGraphicFramePr/>
          <p:nvPr/>
        </p:nvGraphicFramePr>
        <p:xfrm>
          <a:off x="1619672" y="1851670"/>
          <a:ext cx="6480720" cy="275203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000" dirty="0" smtClean="0"/>
              <a:t>S</a:t>
            </a:r>
            <a:r>
              <a:rPr lang="en-US" sz="3000" dirty="0" err="1" smtClean="0"/>
              <a:t>urvey</a:t>
            </a:r>
            <a:r>
              <a:rPr lang="en-US" sz="3000" dirty="0" smtClean="0"/>
              <a:t> structure</a:t>
            </a:r>
            <a:endParaRPr lang="en-US" sz="3000" dirty="0"/>
          </a:p>
        </p:txBody>
      </p:sp>
      <p:graphicFrame>
        <p:nvGraphicFramePr>
          <p:cNvPr id="4" name="Symbol zastępczy zawartości 3"/>
          <p:cNvGraphicFramePr>
            <a:graphicFrameLocks noGrp="1"/>
          </p:cNvGraphicFramePr>
          <p:nvPr>
            <p:ph idx="1"/>
          </p:nvPr>
        </p:nvGraphicFramePr>
        <p:xfrm>
          <a:off x="2195736" y="1491630"/>
          <a:ext cx="5410944" cy="27429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627534"/>
            <a:ext cx="8229600" cy="648072"/>
          </a:xfrm>
        </p:spPr>
        <p:txBody>
          <a:bodyPr>
            <a:normAutofit/>
          </a:bodyPr>
          <a:lstStyle/>
          <a:p>
            <a:r>
              <a:rPr lang="en-US" sz="3000" dirty="0" smtClean="0"/>
              <a:t>Correlates of attitudes towards the hate speech</a:t>
            </a:r>
            <a:endParaRPr lang="en-US" sz="3000" dirty="0"/>
          </a:p>
        </p:txBody>
      </p:sp>
      <p:graphicFrame>
        <p:nvGraphicFramePr>
          <p:cNvPr id="4" name="Chart 115"/>
          <p:cNvGraphicFramePr/>
          <p:nvPr/>
        </p:nvGraphicFramePr>
        <p:xfrm>
          <a:off x="1763688" y="1419622"/>
          <a:ext cx="5515488" cy="314003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699542"/>
            <a:ext cx="8229600" cy="936104"/>
          </a:xfrm>
        </p:spPr>
        <p:txBody>
          <a:bodyPr>
            <a:noAutofit/>
          </a:bodyPr>
          <a:lstStyle/>
          <a:p>
            <a:r>
              <a:rPr lang="en-US" sz="3000" dirty="0" smtClean="0"/>
              <a:t>Acceptance for the hate speech towards Muslims: Examples</a:t>
            </a:r>
            <a:endParaRPr lang="en-US" sz="3000" dirty="0"/>
          </a:p>
        </p:txBody>
      </p:sp>
      <p:sp>
        <p:nvSpPr>
          <p:cNvPr id="3" name="Symbol zastępczy zawartości 2"/>
          <p:cNvSpPr>
            <a:spLocks noGrp="1"/>
          </p:cNvSpPr>
          <p:nvPr>
            <p:ph idx="1"/>
          </p:nvPr>
        </p:nvSpPr>
        <p:spPr>
          <a:xfrm>
            <a:off x="457200" y="1923677"/>
            <a:ext cx="8229600" cy="2670945"/>
          </a:xfrm>
        </p:spPr>
        <p:txBody>
          <a:bodyPr>
            <a:normAutofit/>
          </a:bodyPr>
          <a:lstStyle/>
          <a:p>
            <a:pPr>
              <a:buNone/>
            </a:pPr>
            <a:r>
              <a:rPr lang="en-GB" sz="2000" dirty="0" smtClean="0"/>
              <a:t>1. Muslims are stinky cowards, they can only murder women, children and innocent people.</a:t>
            </a:r>
          </a:p>
          <a:p>
            <a:pPr>
              <a:buNone/>
            </a:pPr>
            <a:r>
              <a:rPr lang="en-GB" sz="2000" dirty="0" smtClean="0"/>
              <a:t>2. All Muslims are not right in the head, no exceptions.</a:t>
            </a:r>
          </a:p>
          <a:p>
            <a:pPr>
              <a:buNone/>
            </a:pPr>
            <a:r>
              <a:rPr lang="en-GB" sz="2000" dirty="0" smtClean="0"/>
              <a:t>3. Attacking people with acid is an old method to get even between Muslims.</a:t>
            </a:r>
          </a:p>
          <a:p>
            <a:endParaRPr lang="en-GB" sz="2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457200" y="699542"/>
            <a:ext cx="8229600" cy="792088"/>
          </a:xfrm>
        </p:spPr>
        <p:txBody>
          <a:bodyPr>
            <a:noAutofit/>
          </a:bodyPr>
          <a:lstStyle/>
          <a:p>
            <a:r>
              <a:rPr lang="en-US" sz="3000" dirty="0" smtClean="0"/>
              <a:t>Hate speech towards Muslims: </a:t>
            </a:r>
            <a:r>
              <a:rPr lang="pl-PL" sz="3000" dirty="0" smtClean="0"/>
              <a:t/>
            </a:r>
            <a:br>
              <a:rPr lang="pl-PL" sz="3000" dirty="0" smtClean="0"/>
            </a:br>
            <a:r>
              <a:rPr lang="en-US" sz="3000" dirty="0" smtClean="0"/>
              <a:t>to </a:t>
            </a:r>
            <a:r>
              <a:rPr lang="en-US" sz="3000" dirty="0" smtClean="0"/>
              <a:t>allow or to forbid</a:t>
            </a:r>
            <a:r>
              <a:rPr lang="pl-PL" sz="3000" dirty="0" smtClean="0"/>
              <a:t>?</a:t>
            </a:r>
            <a:endParaRPr lang="en-US" sz="3000" dirty="0"/>
          </a:p>
        </p:txBody>
      </p:sp>
      <p:graphicFrame>
        <p:nvGraphicFramePr>
          <p:cNvPr id="4" name="Chart 121"/>
          <p:cNvGraphicFramePr/>
          <p:nvPr/>
        </p:nvGraphicFramePr>
        <p:xfrm>
          <a:off x="1547664" y="1707654"/>
          <a:ext cx="6231979" cy="280255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699542"/>
            <a:ext cx="8229600" cy="792088"/>
          </a:xfrm>
        </p:spPr>
        <p:txBody>
          <a:bodyPr>
            <a:noAutofit/>
          </a:bodyPr>
          <a:lstStyle/>
          <a:p>
            <a:r>
              <a:rPr lang="en-US" sz="3000" dirty="0" smtClean="0"/>
              <a:t>Hate speech towards Muslims in respondents’ environment</a:t>
            </a:r>
            <a:endParaRPr lang="en-US" sz="3000" dirty="0"/>
          </a:p>
        </p:txBody>
      </p:sp>
      <p:graphicFrame>
        <p:nvGraphicFramePr>
          <p:cNvPr id="4" name="Chart 125"/>
          <p:cNvGraphicFramePr/>
          <p:nvPr/>
        </p:nvGraphicFramePr>
        <p:xfrm>
          <a:off x="1945907" y="1707655"/>
          <a:ext cx="5938461" cy="259885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627534"/>
            <a:ext cx="8229600" cy="648072"/>
          </a:xfrm>
        </p:spPr>
        <p:txBody>
          <a:bodyPr>
            <a:normAutofit/>
          </a:bodyPr>
          <a:lstStyle/>
          <a:p>
            <a:r>
              <a:rPr lang="en-US" sz="3000" dirty="0" smtClean="0"/>
              <a:t>Correlates of attitudes towards the hate speech</a:t>
            </a:r>
            <a:endParaRPr lang="en-US" sz="3000" dirty="0"/>
          </a:p>
        </p:txBody>
      </p:sp>
      <p:graphicFrame>
        <p:nvGraphicFramePr>
          <p:cNvPr id="4" name="Chart 133"/>
          <p:cNvGraphicFramePr/>
          <p:nvPr/>
        </p:nvGraphicFramePr>
        <p:xfrm>
          <a:off x="1763688" y="1563638"/>
          <a:ext cx="6048672" cy="289231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699542"/>
            <a:ext cx="8229600" cy="936104"/>
          </a:xfrm>
        </p:spPr>
        <p:txBody>
          <a:bodyPr>
            <a:noAutofit/>
          </a:bodyPr>
          <a:lstStyle/>
          <a:p>
            <a:r>
              <a:rPr lang="en-GB" sz="3000" dirty="0" smtClean="0"/>
              <a:t>Effects of the hate speech </a:t>
            </a:r>
            <a:br>
              <a:rPr lang="en-GB" sz="3000" dirty="0" smtClean="0"/>
            </a:br>
            <a:r>
              <a:rPr lang="en-GB" sz="3000" dirty="0" smtClean="0"/>
              <a:t>From desensitising to discriminating</a:t>
            </a:r>
            <a:endParaRPr lang="en-GB" sz="3000" dirty="0"/>
          </a:p>
        </p:txBody>
      </p:sp>
      <p:graphicFrame>
        <p:nvGraphicFramePr>
          <p:cNvPr id="4" name="Symbol zastępczy zawartości 3"/>
          <p:cNvGraphicFramePr>
            <a:graphicFrameLocks noGrp="1"/>
          </p:cNvGraphicFramePr>
          <p:nvPr>
            <p:ph idx="1"/>
          </p:nvPr>
        </p:nvGraphicFramePr>
        <p:xfrm>
          <a:off x="457200" y="1200151"/>
          <a:ext cx="8229600" cy="3394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en-US" sz="3000" dirty="0" smtClean="0"/>
              <a:t>Summary</a:t>
            </a:r>
            <a:endParaRPr lang="en-US" sz="3000" dirty="0"/>
          </a:p>
        </p:txBody>
      </p:sp>
      <p:sp>
        <p:nvSpPr>
          <p:cNvPr id="3" name="Symbol zastępczy zawartości 2"/>
          <p:cNvSpPr>
            <a:spLocks noGrp="1"/>
          </p:cNvSpPr>
          <p:nvPr>
            <p:ph idx="1"/>
          </p:nvPr>
        </p:nvSpPr>
        <p:spPr>
          <a:xfrm>
            <a:off x="457200" y="1200150"/>
            <a:ext cx="8229600" cy="3585846"/>
          </a:xfrm>
        </p:spPr>
        <p:txBody>
          <a:bodyPr>
            <a:normAutofit/>
          </a:bodyPr>
          <a:lstStyle/>
          <a:p>
            <a:r>
              <a:rPr lang="en-GB" sz="2000" dirty="0" smtClean="0"/>
              <a:t>High level of acceptance for the hate speech towards LGBT persons, Romani people, Jews and Muslims. No acceptance for the hate speech towards black people and Ukrainians</a:t>
            </a:r>
          </a:p>
          <a:p>
            <a:r>
              <a:rPr lang="en-GB" sz="2000" dirty="0" smtClean="0"/>
              <a:t>For young people, acceptance for the hate speech is more strongly related to their right-wing views and hierarchical notions</a:t>
            </a:r>
          </a:p>
          <a:p>
            <a:r>
              <a:rPr lang="en-GB" sz="2000" dirty="0" smtClean="0"/>
              <a:t>Very common contact with the hate speech in environment and on the Internet – in particular among young people</a:t>
            </a:r>
          </a:p>
          <a:p>
            <a:r>
              <a:rPr lang="en-GB" sz="2000" dirty="0" smtClean="0"/>
              <a:t>Contact with the hate speech desensitises and changes attitudes towards minorities</a:t>
            </a:r>
            <a:endParaRPr lang="en-GB"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en-US" sz="3000" dirty="0" smtClean="0"/>
              <a:t>Survey structure</a:t>
            </a:r>
            <a:endParaRPr lang="en-US" sz="3000" dirty="0"/>
          </a:p>
        </p:txBody>
      </p:sp>
      <p:sp>
        <p:nvSpPr>
          <p:cNvPr id="3" name="Symbol zastępczy zawartości 2"/>
          <p:cNvSpPr>
            <a:spLocks noGrp="1"/>
          </p:cNvSpPr>
          <p:nvPr>
            <p:ph idx="1"/>
          </p:nvPr>
        </p:nvSpPr>
        <p:spPr/>
        <p:txBody>
          <a:bodyPr>
            <a:normAutofit/>
          </a:bodyPr>
          <a:lstStyle/>
          <a:p>
            <a:pPr marL="514350" indent="-514350">
              <a:buFont typeface="+mj-lt"/>
              <a:buAutoNum type="arabicPeriod"/>
            </a:pPr>
            <a:r>
              <a:rPr lang="en-GB" sz="2000" dirty="0" smtClean="0"/>
              <a:t>Selection of hate speech examples</a:t>
            </a:r>
          </a:p>
          <a:p>
            <a:pPr marL="914400" lvl="1" indent="-514350"/>
            <a:r>
              <a:rPr lang="en-GB" sz="2000" dirty="0" smtClean="0"/>
              <a:t>30 hateful statements for every selected minority</a:t>
            </a:r>
          </a:p>
          <a:p>
            <a:pPr marL="914400" lvl="1" indent="-514350"/>
            <a:r>
              <a:rPr lang="en-GB" sz="2000" dirty="0" smtClean="0"/>
              <a:t>Statements taken from the Polish Internet: database from “Minority Report” prepared by Local Knowledge Foundation</a:t>
            </a:r>
          </a:p>
          <a:p>
            <a:pPr marL="914400" lvl="1" indent="-514350"/>
            <a:r>
              <a:rPr lang="en-GB" sz="2000" dirty="0" smtClean="0"/>
              <a:t>2 additional hateful statements from public persons (celebrities, politicians, professors, well-known personalities) for every minority</a:t>
            </a:r>
          </a:p>
          <a:p>
            <a:pPr marL="914400" lvl="1" indent="-514350"/>
            <a:r>
              <a:rPr lang="en-GB" sz="2000" dirty="0" smtClean="0"/>
              <a:t>Statements of various degree of hatred: typical hate speech and “rationalising” hate speech</a:t>
            </a:r>
          </a:p>
          <a:p>
            <a:pPr marL="514350" indent="-514350">
              <a:buFont typeface="+mj-lt"/>
              <a:buAutoNum type="arabicPeriod"/>
            </a:pPr>
            <a:endParaRPr lang="en-GB"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en-US" sz="3000" dirty="0" smtClean="0"/>
              <a:t>Survey structure</a:t>
            </a:r>
            <a:endParaRPr lang="en-US" sz="3000" dirty="0"/>
          </a:p>
        </p:txBody>
      </p:sp>
      <p:sp>
        <p:nvSpPr>
          <p:cNvPr id="3" name="Symbol zastępczy zawartości 2"/>
          <p:cNvSpPr>
            <a:spLocks noGrp="1"/>
          </p:cNvSpPr>
          <p:nvPr>
            <p:ph idx="1"/>
          </p:nvPr>
        </p:nvSpPr>
        <p:spPr>
          <a:xfrm>
            <a:off x="395536" y="1491630"/>
            <a:ext cx="8229600" cy="3394472"/>
          </a:xfrm>
        </p:spPr>
        <p:txBody>
          <a:bodyPr>
            <a:normAutofit/>
          </a:bodyPr>
          <a:lstStyle/>
          <a:p>
            <a:pPr marL="514350" indent="-514350">
              <a:buNone/>
            </a:pPr>
            <a:r>
              <a:rPr lang="pl-PL" sz="2000" dirty="0" smtClean="0"/>
              <a:t>2. </a:t>
            </a:r>
            <a:r>
              <a:rPr lang="en-US" sz="2000" dirty="0" smtClean="0"/>
              <a:t>Evaluation of hate speech examples by representatives of minorities</a:t>
            </a:r>
            <a:endParaRPr lang="pl-PL" sz="2000" dirty="0" smtClean="0"/>
          </a:p>
          <a:p>
            <a:pPr marL="914400" lvl="1" indent="-514350"/>
            <a:r>
              <a:rPr lang="pl-PL" sz="2000" dirty="0" smtClean="0"/>
              <a:t>276 </a:t>
            </a:r>
            <a:r>
              <a:rPr lang="en-US" sz="2000" dirty="0" smtClean="0"/>
              <a:t>people from various minority groups</a:t>
            </a:r>
            <a:endParaRPr lang="pl-PL" sz="2000" dirty="0" smtClean="0"/>
          </a:p>
          <a:p>
            <a:pPr marL="914400" lvl="1" indent="-514350"/>
            <a:r>
              <a:rPr lang="en-US" sz="2000" dirty="0" smtClean="0"/>
              <a:t>Most numerous groups</a:t>
            </a:r>
            <a:r>
              <a:rPr lang="pl-PL" sz="2000" dirty="0" smtClean="0"/>
              <a:t>: LGBTQ </a:t>
            </a:r>
            <a:r>
              <a:rPr lang="en-US" sz="2000" dirty="0" smtClean="0"/>
              <a:t>and people of Jewish descent</a:t>
            </a:r>
            <a:endParaRPr lang="pl-PL" sz="2000" dirty="0" smtClean="0"/>
          </a:p>
          <a:p>
            <a:pPr marL="914400" lvl="1" indent="-514350"/>
            <a:r>
              <a:rPr lang="pl-PL" sz="2000" dirty="0" smtClean="0"/>
              <a:t>CAWI</a:t>
            </a:r>
            <a:r>
              <a:rPr lang="en-US" sz="2000" dirty="0" smtClean="0"/>
              <a:t> methodology</a:t>
            </a:r>
            <a:endParaRPr lang="pl-PL" sz="2000" dirty="0" smtClean="0"/>
          </a:p>
          <a:p>
            <a:pPr marL="914400" lvl="1" indent="-514350"/>
            <a:r>
              <a:rPr lang="en-US" sz="2000" dirty="0" smtClean="0"/>
              <a:t>Selection of a balanced list of hate speech examples representing similar degree of hatred</a:t>
            </a:r>
            <a:r>
              <a:rPr lang="pl-PL" sz="2000" dirty="0" smtClean="0"/>
              <a:t>.</a:t>
            </a:r>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4"/>
          <p:cNvGraphicFramePr/>
          <p:nvPr/>
        </p:nvGraphicFramePr>
        <p:xfrm>
          <a:off x="1187624" y="1059582"/>
          <a:ext cx="6336704" cy="327315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en-US" sz="3000" dirty="0" smtClean="0"/>
              <a:t>Survey structure</a:t>
            </a:r>
            <a:endParaRPr lang="en-US" sz="3000" dirty="0"/>
          </a:p>
        </p:txBody>
      </p:sp>
      <p:sp>
        <p:nvSpPr>
          <p:cNvPr id="3" name="Symbol zastępczy zawartości 2"/>
          <p:cNvSpPr>
            <a:spLocks noGrp="1"/>
          </p:cNvSpPr>
          <p:nvPr>
            <p:ph idx="1"/>
          </p:nvPr>
        </p:nvSpPr>
        <p:spPr>
          <a:xfrm>
            <a:off x="467544" y="1491630"/>
            <a:ext cx="8229600" cy="3394472"/>
          </a:xfrm>
        </p:spPr>
        <p:txBody>
          <a:bodyPr>
            <a:normAutofit/>
          </a:bodyPr>
          <a:lstStyle/>
          <a:p>
            <a:pPr marL="514350" indent="-514350">
              <a:buAutoNum type="arabicPeriod" startAt="3"/>
            </a:pPr>
            <a:r>
              <a:rPr lang="en-GB" sz="2000" dirty="0" smtClean="0"/>
              <a:t>Content analysis.</a:t>
            </a:r>
          </a:p>
          <a:p>
            <a:pPr marL="914400" lvl="1" indent="-514350"/>
            <a:r>
              <a:rPr lang="en-GB" sz="2000" dirty="0" smtClean="0"/>
              <a:t>Sorting the statements by assessors</a:t>
            </a:r>
          </a:p>
          <a:p>
            <a:pPr marL="914400" lvl="1" indent="-514350"/>
            <a:r>
              <a:rPr lang="en-GB" sz="2000" dirty="0" smtClean="0"/>
              <a:t>Assessors: 6 social psychologists specialising in research on stereotypes</a:t>
            </a:r>
          </a:p>
          <a:p>
            <a:pPr marL="914400" lvl="1" indent="-514350"/>
            <a:r>
              <a:rPr lang="en-GB" sz="2000" dirty="0" smtClean="0"/>
              <a:t>Grouping the 180 statements into different categories</a:t>
            </a:r>
          </a:p>
          <a:p>
            <a:pPr marL="914400" lvl="1" indent="-514350"/>
            <a:r>
              <a:rPr lang="en-GB" sz="2000" dirty="0" smtClean="0"/>
              <a:t>Making the categories quantitatively coherent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25"/>
          <p:cNvGraphicFramePr/>
          <p:nvPr/>
        </p:nvGraphicFramePr>
        <p:xfrm>
          <a:off x="1403648" y="987574"/>
          <a:ext cx="5779638" cy="341491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en-US" sz="3000" dirty="0" smtClean="0"/>
              <a:t>Survey structure</a:t>
            </a:r>
            <a:endParaRPr lang="en-US" sz="3000" dirty="0"/>
          </a:p>
        </p:txBody>
      </p:sp>
      <p:sp>
        <p:nvSpPr>
          <p:cNvPr id="3" name="Symbol zastępczy zawartości 2"/>
          <p:cNvSpPr>
            <a:spLocks noGrp="1"/>
          </p:cNvSpPr>
          <p:nvPr>
            <p:ph idx="1"/>
          </p:nvPr>
        </p:nvSpPr>
        <p:spPr/>
        <p:txBody>
          <a:bodyPr>
            <a:normAutofit/>
          </a:bodyPr>
          <a:lstStyle/>
          <a:p>
            <a:pPr marL="514350" indent="-514350">
              <a:buAutoNum type="arabicPeriod" startAt="4"/>
            </a:pPr>
            <a:r>
              <a:rPr lang="en-US" sz="2000" dirty="0" smtClean="0"/>
              <a:t>Proper survey</a:t>
            </a:r>
            <a:endParaRPr lang="pl-PL" sz="2000" dirty="0" smtClean="0"/>
          </a:p>
          <a:p>
            <a:pPr marL="914400" lvl="1" indent="-514350"/>
            <a:r>
              <a:rPr lang="en-US" sz="2000" dirty="0" smtClean="0"/>
              <a:t>Survey on a representative random sample of adult Poles</a:t>
            </a:r>
            <a:r>
              <a:rPr lang="pl-PL" sz="2000" dirty="0" smtClean="0"/>
              <a:t> (</a:t>
            </a:r>
            <a:r>
              <a:rPr lang="pl-PL" sz="2000" i="1" dirty="0" smtClean="0"/>
              <a:t>N</a:t>
            </a:r>
            <a:r>
              <a:rPr lang="pl-PL" sz="2000" dirty="0" smtClean="0"/>
              <a:t> </a:t>
            </a:r>
            <a:r>
              <a:rPr lang="pl-PL" sz="2000" dirty="0"/>
              <a:t>= 1007</a:t>
            </a:r>
            <a:r>
              <a:rPr lang="pl-PL" sz="2000" dirty="0" smtClean="0"/>
              <a:t>)</a:t>
            </a:r>
          </a:p>
          <a:p>
            <a:pPr marL="914400" lvl="1" indent="-514350"/>
            <a:r>
              <a:rPr lang="en-US" sz="2000" dirty="0" smtClean="0"/>
              <a:t>Survey on a representative random sample of young people aged </a:t>
            </a:r>
            <a:r>
              <a:rPr lang="pl-PL" sz="2000" dirty="0" smtClean="0"/>
              <a:t>16-18 </a:t>
            </a:r>
            <a:r>
              <a:rPr lang="en-US" sz="2000" dirty="0" smtClean="0"/>
              <a:t>years</a:t>
            </a:r>
            <a:r>
              <a:rPr lang="pl-PL" sz="2000" dirty="0" smtClean="0"/>
              <a:t> (</a:t>
            </a:r>
            <a:r>
              <a:rPr lang="pl-PL" sz="2000" i="1" dirty="0" smtClean="0"/>
              <a:t>N</a:t>
            </a:r>
            <a:r>
              <a:rPr lang="pl-PL" sz="2000" dirty="0" smtClean="0"/>
              <a:t> </a:t>
            </a:r>
            <a:r>
              <a:rPr lang="pl-PL" sz="2000" dirty="0"/>
              <a:t>= 653</a:t>
            </a:r>
            <a:r>
              <a:rPr lang="pl-PL" sz="2000" dirty="0" smtClean="0"/>
              <a:t>)</a:t>
            </a:r>
          </a:p>
          <a:p>
            <a:pPr marL="914400" lvl="1" indent="-514350"/>
            <a:r>
              <a:rPr lang="en-US" sz="2000" dirty="0" smtClean="0"/>
              <a:t>Measurement of evaluations of the given examples of hate speech (admissible-forbidden, offensive-non-offensive</a:t>
            </a:r>
            <a:r>
              <a:rPr lang="pl-PL" sz="2000" dirty="0" smtClean="0"/>
              <a:t>)</a:t>
            </a:r>
          </a:p>
          <a:p>
            <a:pPr marL="914400" lvl="1" indent="-514350"/>
            <a:r>
              <a:rPr lang="en-US" sz="2000" dirty="0" smtClean="0"/>
              <a:t>Measurement of psychological, social and demographic variables explaining the reasons</a:t>
            </a:r>
            <a:endParaRPr lang="pl-PL" sz="2000" dirty="0" smtClean="0"/>
          </a:p>
          <a:p>
            <a:pPr marL="914400" lvl="1" indent="-514350"/>
            <a:r>
              <a:rPr lang="en-US" sz="2000" dirty="0" smtClean="0"/>
              <a:t>Measurement of the occurrence of the hate speech in environment</a:t>
            </a:r>
            <a:endParaRPr lang="pl-PL" sz="2000" dirty="0" smtClean="0"/>
          </a:p>
          <a:p>
            <a:pPr marL="914400" lvl="1" indent="-514350"/>
            <a:endParaRPr lang="pl-PL" sz="2000" dirty="0" smtClean="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1274</TotalTime>
  <Words>1082</Words>
  <Application>Microsoft Office PowerPoint</Application>
  <PresentationFormat>Pokaz na ekranie (16:9)</PresentationFormat>
  <Paragraphs>90</Paragraphs>
  <Slides>36</Slides>
  <Notes>0</Notes>
  <HiddenSlides>0</HiddenSlides>
  <MMClips>0</MMClips>
  <ScaleCrop>false</ScaleCrop>
  <HeadingPairs>
    <vt:vector size="4" baseType="variant">
      <vt:variant>
        <vt:lpstr>Motyw</vt:lpstr>
      </vt:variant>
      <vt:variant>
        <vt:i4>1</vt:i4>
      </vt:variant>
      <vt:variant>
        <vt:lpstr>Tytuły slajdów</vt:lpstr>
      </vt:variant>
      <vt:variant>
        <vt:i4>36</vt:i4>
      </vt:variant>
    </vt:vector>
  </HeadingPairs>
  <TitlesOfParts>
    <vt:vector size="37" baseType="lpstr">
      <vt:lpstr>Motyw pakietu Office</vt:lpstr>
      <vt:lpstr>Attitudes towards the hate speech in Poland</vt:lpstr>
      <vt:lpstr>Survey objectives</vt:lpstr>
      <vt:lpstr>Survey structure</vt:lpstr>
      <vt:lpstr>Survey structure</vt:lpstr>
      <vt:lpstr>Survey structure</vt:lpstr>
      <vt:lpstr>Slajd 6</vt:lpstr>
      <vt:lpstr>Survey structure</vt:lpstr>
      <vt:lpstr>Slajd 8</vt:lpstr>
      <vt:lpstr>Survey structure</vt:lpstr>
      <vt:lpstr>SURVEY RESULTS</vt:lpstr>
      <vt:lpstr>Acceptance for the hate speech towards Jews: Examples</vt:lpstr>
      <vt:lpstr>Hate speech towards Jews: to allow or to forbid?</vt:lpstr>
      <vt:lpstr>Hate speech towards Jews in respondents’ environment</vt:lpstr>
      <vt:lpstr>Correlates of attitudes towards the hate speech</vt:lpstr>
      <vt:lpstr>Acceptance for the hate speech towards Ukrainians: Examples</vt:lpstr>
      <vt:lpstr>Hate speech towards Ukrainians:  to allow or to forbid?</vt:lpstr>
      <vt:lpstr>Hate speech towards Ukrainians in respondents’ environment</vt:lpstr>
      <vt:lpstr>Correlates of attitudes towards the hate speech</vt:lpstr>
      <vt:lpstr>Acceptance for the hate speech towards Romani people: Examples</vt:lpstr>
      <vt:lpstr>Hate speech towards Romani people:  to allow or to forbid?</vt:lpstr>
      <vt:lpstr>Hate speech towards Romani people in respondents’ environment</vt:lpstr>
      <vt:lpstr>Correlates of attitudes towards the hate speech</vt:lpstr>
      <vt:lpstr>Acceptance for the hate speech towards black people: Examples</vt:lpstr>
      <vt:lpstr>Hate speech towards black people:  to allow or to forbid?</vt:lpstr>
      <vt:lpstr>Hate speech towards black people in respondents’ environment</vt:lpstr>
      <vt:lpstr>Correlates of attitudes towards the hate speech</vt:lpstr>
      <vt:lpstr>Acceptance for the hate speech towards LGBT persons: Examples</vt:lpstr>
      <vt:lpstr>Hate speech towards LGBT persons:  to allow or to forbid?</vt:lpstr>
      <vt:lpstr>Hate speech towards LGBT persons in respondents’ environment</vt:lpstr>
      <vt:lpstr>Correlates of attitudes towards the hate speech</vt:lpstr>
      <vt:lpstr>Acceptance for the hate speech towards Muslims: Examples</vt:lpstr>
      <vt:lpstr>Hate speech towards Muslims:  to allow or to forbid?</vt:lpstr>
      <vt:lpstr>Hate speech towards Muslims in respondents’ environment</vt:lpstr>
      <vt:lpstr>Correlates of attitudes towards the hate speech</vt:lpstr>
      <vt:lpstr>Effects of the hate speech  From desensitising to discriminating</vt:lpstr>
      <vt:lpstr>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Stosunek do mowy nienawiści w Polsce</dc:title>
  <dc:creator>Michal</dc:creator>
  <cp:lastModifiedBy>Katarzyna Dumańska</cp:lastModifiedBy>
  <cp:revision>60</cp:revision>
  <dcterms:created xsi:type="dcterms:W3CDTF">2014-06-04T10:13:49Z</dcterms:created>
  <dcterms:modified xsi:type="dcterms:W3CDTF">2014-06-11T14:27:20Z</dcterms:modified>
</cp:coreProperties>
</file>