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8" r:id="rId2"/>
    <p:sldId id="256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6" r:id="rId11"/>
    <p:sldId id="264" r:id="rId12"/>
    <p:sldId id="265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dirty="0" smtClean="0"/>
              <a:t>UCHODŻCY I MIGRANCI</a:t>
            </a:r>
            <a:br>
              <a:rPr lang="pl-PL" sz="4000" b="1" dirty="0" smtClean="0"/>
            </a:br>
            <a:r>
              <a:rPr lang="pl-PL" sz="4000" b="1" dirty="0" smtClean="0"/>
              <a:t>Forum organizacji pozarządowych</a:t>
            </a:r>
            <a:r>
              <a:rPr lang="pl-PL" b="1" dirty="0"/>
              <a:t/>
            </a:r>
            <a:br>
              <a:rPr lang="pl-PL" b="1" dirty="0"/>
            </a:br>
            <a:r>
              <a:rPr lang="pl-PL" sz="2200" dirty="0" smtClean="0"/>
              <a:t>11-12 kwietnia 2016 r.</a:t>
            </a:r>
            <a:endParaRPr lang="pl-PL" sz="2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sz="2800" b="1" u="sng" dirty="0" smtClean="0"/>
              <a:t>Oferta pomocy społecznej dla uchodźców</a:t>
            </a:r>
          </a:p>
        </p:txBody>
      </p:sp>
    </p:spTree>
    <p:extLst>
      <p:ext uri="{BB962C8B-B14F-4D97-AF65-F5344CB8AC3E}">
        <p14:creationId xmlns:p14="http://schemas.microsoft.com/office/powerpoint/2010/main" val="4147455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Poradnictwo i wsparcie grupowe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>
                <a:solidFill>
                  <a:schemeClr val="tx1"/>
                </a:solidFill>
              </a:rPr>
              <a:t>Warsztaty dla rodziców, dbających o rozwój kompetencji wychowawczych</a:t>
            </a:r>
          </a:p>
          <a:p>
            <a:r>
              <a:rPr lang="pl-PL" sz="2400" dirty="0" smtClean="0">
                <a:solidFill>
                  <a:schemeClr val="tx1"/>
                </a:solidFill>
              </a:rPr>
              <a:t>Grupy wsparcia dla osób uwikłanych w przemoc</a:t>
            </a:r>
          </a:p>
          <a:p>
            <a:r>
              <a:rPr lang="pl-PL" sz="2400" dirty="0" smtClean="0">
                <a:solidFill>
                  <a:schemeClr val="tx1"/>
                </a:solidFill>
              </a:rPr>
              <a:t>Warsztaty </a:t>
            </a:r>
            <a:r>
              <a:rPr lang="pl-PL" sz="2400" dirty="0" err="1" smtClean="0">
                <a:solidFill>
                  <a:schemeClr val="tx1"/>
                </a:solidFill>
              </a:rPr>
              <a:t>psychoedukacyjne</a:t>
            </a:r>
            <a:endParaRPr lang="pl-PL" sz="2400" dirty="0" smtClean="0">
              <a:solidFill>
                <a:schemeClr val="tx1"/>
              </a:solidFill>
            </a:endParaRPr>
          </a:p>
          <a:p>
            <a:r>
              <a:rPr lang="pl-PL" sz="2400" dirty="0" smtClean="0">
                <a:solidFill>
                  <a:schemeClr val="tx1"/>
                </a:solidFill>
              </a:rPr>
              <a:t>Warsztaty rozwojowe dla dzieci i młodzieży w ramach współpracy z organizacjami pozarządowymi </a:t>
            </a:r>
            <a:br>
              <a:rPr lang="pl-PL" sz="2400" dirty="0" smtClean="0">
                <a:solidFill>
                  <a:schemeClr val="tx1"/>
                </a:solidFill>
              </a:rPr>
            </a:br>
            <a:r>
              <a:rPr lang="pl-PL" sz="2400" dirty="0" smtClean="0">
                <a:solidFill>
                  <a:schemeClr val="tx1"/>
                </a:solidFill>
              </a:rPr>
              <a:t>i inicjatywami lokalnymi</a:t>
            </a:r>
          </a:p>
          <a:p>
            <a:r>
              <a:rPr lang="pl-PL" sz="2400" dirty="0" smtClean="0">
                <a:solidFill>
                  <a:schemeClr val="tx1"/>
                </a:solidFill>
              </a:rPr>
              <a:t>Szkolenia dla specjalistów współpracujących z OPS</a:t>
            </a:r>
            <a:endParaRPr lang="pl-P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83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Trudności w pracy z migrantami </a:t>
            </a:r>
            <a:br>
              <a:rPr lang="pl-PL" b="1" dirty="0" smtClean="0"/>
            </a:br>
            <a:r>
              <a:rPr lang="pl-PL" b="1" dirty="0" smtClean="0"/>
              <a:t>i uchodźcami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>
                <a:solidFill>
                  <a:schemeClr val="tx1"/>
                </a:solidFill>
              </a:rPr>
              <a:t>Bariery językowe</a:t>
            </a:r>
          </a:p>
          <a:p>
            <a:r>
              <a:rPr lang="pl-PL" sz="2400" dirty="0" smtClean="0">
                <a:solidFill>
                  <a:schemeClr val="tx1"/>
                </a:solidFill>
              </a:rPr>
              <a:t>Odmienne filtry poznawcze</a:t>
            </a:r>
          </a:p>
          <a:p>
            <a:pPr lvl="1"/>
            <a:r>
              <a:rPr lang="pl-PL" sz="2000" dirty="0" smtClean="0">
                <a:solidFill>
                  <a:schemeClr val="tx1"/>
                </a:solidFill>
              </a:rPr>
              <a:t>Różnice kulturowe</a:t>
            </a:r>
          </a:p>
          <a:p>
            <a:pPr lvl="1"/>
            <a:r>
              <a:rPr lang="pl-PL" sz="2000" dirty="0" smtClean="0">
                <a:solidFill>
                  <a:schemeClr val="tx1"/>
                </a:solidFill>
              </a:rPr>
              <a:t>Różnice światopoglądowe</a:t>
            </a:r>
          </a:p>
          <a:p>
            <a:pPr lvl="1"/>
            <a:r>
              <a:rPr lang="pl-PL" sz="2000" dirty="0" smtClean="0">
                <a:solidFill>
                  <a:schemeClr val="tx1"/>
                </a:solidFill>
              </a:rPr>
              <a:t>Inna normatywność</a:t>
            </a:r>
          </a:p>
          <a:p>
            <a:pPr lvl="1"/>
            <a:r>
              <a:rPr lang="pl-PL" sz="2000" dirty="0" smtClean="0">
                <a:solidFill>
                  <a:schemeClr val="tx1"/>
                </a:solidFill>
              </a:rPr>
              <a:t>Stereotypy i uprzedzenia</a:t>
            </a:r>
          </a:p>
          <a:p>
            <a:r>
              <a:rPr lang="pl-PL" sz="2400" dirty="0" smtClean="0">
                <a:solidFill>
                  <a:schemeClr val="tx1"/>
                </a:solidFill>
              </a:rPr>
              <a:t>Brak wiedzy dotyczącej odmiennej kultury</a:t>
            </a:r>
            <a:endParaRPr lang="pl-P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10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89212" y="395510"/>
            <a:ext cx="8911687" cy="1280890"/>
          </a:xfrm>
        </p:spPr>
        <p:txBody>
          <a:bodyPr>
            <a:normAutofit/>
          </a:bodyPr>
          <a:lstStyle/>
          <a:p>
            <a:r>
              <a:rPr lang="pl-PL" b="1" dirty="0"/>
              <a:t>Dobre praktyki </a:t>
            </a:r>
            <a:br>
              <a:rPr lang="pl-PL" b="1" dirty="0"/>
            </a:br>
            <a:r>
              <a:rPr lang="pl-PL" b="1" dirty="0"/>
              <a:t>w pracy z migrantami i uchodźcami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584700"/>
          </a:xfrm>
        </p:spPr>
        <p:txBody>
          <a:bodyPr>
            <a:noAutofit/>
          </a:bodyPr>
          <a:lstStyle/>
          <a:p>
            <a:r>
              <a:rPr lang="pl-PL" sz="2400" dirty="0" smtClean="0">
                <a:solidFill>
                  <a:schemeClr val="tx1"/>
                </a:solidFill>
              </a:rPr>
              <a:t>Praca na celu klienta</a:t>
            </a:r>
          </a:p>
          <a:p>
            <a:r>
              <a:rPr lang="pl-PL" sz="2400" dirty="0" smtClean="0">
                <a:solidFill>
                  <a:schemeClr val="tx1"/>
                </a:solidFill>
              </a:rPr>
              <a:t>Ciekawość świata klienta</a:t>
            </a:r>
          </a:p>
          <a:p>
            <a:r>
              <a:rPr lang="pl-PL" sz="2400" dirty="0" smtClean="0">
                <a:solidFill>
                  <a:schemeClr val="tx1"/>
                </a:solidFill>
              </a:rPr>
              <a:t>Edukacja w zakresie praw, obowiązków oraz społecznych oczekiwań względem pełnionych ról</a:t>
            </a:r>
          </a:p>
          <a:p>
            <a:r>
              <a:rPr lang="pl-PL" sz="2400" dirty="0" smtClean="0">
                <a:solidFill>
                  <a:schemeClr val="tx1"/>
                </a:solidFill>
              </a:rPr>
              <a:t>Przybliżenie zwyczajów polskich, wsparcie w rozumieniu zasad funkcjonowania społecznego</a:t>
            </a:r>
          </a:p>
          <a:p>
            <a:r>
              <a:rPr lang="pl-PL" sz="2400" dirty="0" smtClean="0">
                <a:solidFill>
                  <a:schemeClr val="tx1"/>
                </a:solidFill>
              </a:rPr>
              <a:t>Edukacja w zakresie funkcjonowania szkolnictwa, systemu opieki zdrowotnej, rynku pracy w Polsce</a:t>
            </a:r>
          </a:p>
          <a:p>
            <a:r>
              <a:rPr lang="pl-PL" sz="2400" dirty="0" smtClean="0">
                <a:solidFill>
                  <a:schemeClr val="tx1"/>
                </a:solidFill>
              </a:rPr>
              <a:t>Wsparcie w kwestiach formalno-prawnych, wyjaśnianie procedur i towarzyszenie w załatwianiu spraw urzędowych</a:t>
            </a:r>
            <a:endParaRPr lang="pl-P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71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687610"/>
            <a:ext cx="8911687" cy="2804890"/>
          </a:xfrm>
        </p:spPr>
        <p:txBody>
          <a:bodyPr>
            <a:normAutofit/>
          </a:bodyPr>
          <a:lstStyle/>
          <a:p>
            <a:pPr algn="ctr"/>
            <a:r>
              <a:rPr lang="pl-PL" b="1" dirty="0" smtClean="0"/>
              <a:t>Dział Pomocy Specjalistycznej</a:t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Ośrodek Pomocy Społecznej </a:t>
            </a:r>
            <a:br>
              <a:rPr lang="pl-PL" b="1" dirty="0" smtClean="0"/>
            </a:br>
            <a:r>
              <a:rPr lang="pl-PL" b="1" dirty="0" smtClean="0"/>
              <a:t>Dzielnicy Mokotów m.st. Warszawy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3289300"/>
            <a:ext cx="8915400" cy="2621922"/>
          </a:xfrm>
        </p:spPr>
        <p:txBody>
          <a:bodyPr/>
          <a:lstStyle/>
          <a:p>
            <a:pPr marL="0" indent="0" algn="ctr">
              <a:buNone/>
            </a:pPr>
            <a:r>
              <a:rPr lang="pl-PL" sz="2200" b="1" dirty="0" smtClean="0"/>
              <a:t>ul. Bartłomieja 3, Warszawa - Mokotów</a:t>
            </a:r>
          </a:p>
          <a:p>
            <a:pPr marL="0" indent="0" algn="r">
              <a:buNone/>
            </a:pPr>
            <a:endParaRPr lang="pl-PL" dirty="0"/>
          </a:p>
          <a:p>
            <a:pPr marL="0" indent="0" algn="r">
              <a:buNone/>
            </a:pPr>
            <a:endParaRPr lang="pl-PL" dirty="0" smtClean="0"/>
          </a:p>
          <a:p>
            <a:pPr marL="0" indent="0" algn="r">
              <a:buNone/>
            </a:pPr>
            <a:endParaRPr lang="pl-PL" dirty="0" smtClean="0"/>
          </a:p>
          <a:p>
            <a:pPr marL="0" indent="0" algn="r">
              <a:buNone/>
            </a:pPr>
            <a:r>
              <a:rPr lang="pl-PL" sz="2400" dirty="0" smtClean="0"/>
              <a:t>Olga Lesiak</a:t>
            </a:r>
          </a:p>
          <a:p>
            <a:pPr marL="0" indent="0" algn="r">
              <a:buNone/>
            </a:pPr>
            <a:r>
              <a:rPr lang="pl-PL" sz="2400" dirty="0" smtClean="0"/>
              <a:t>Marcin Osmólski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976907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917701" y="2286000"/>
            <a:ext cx="9586912" cy="2262781"/>
          </a:xfrm>
        </p:spPr>
        <p:txBody>
          <a:bodyPr>
            <a:noAutofit/>
          </a:bodyPr>
          <a:lstStyle/>
          <a:p>
            <a:r>
              <a:rPr lang="pl-PL" sz="4400" dirty="0" smtClean="0"/>
              <a:t>Działania</a:t>
            </a:r>
            <a:r>
              <a:rPr lang="pl-PL" sz="4800" dirty="0" smtClean="0"/>
              <a:t> </a:t>
            </a:r>
            <a:br>
              <a:rPr lang="pl-PL" sz="4800" dirty="0" smtClean="0"/>
            </a:br>
            <a:r>
              <a:rPr lang="pl-PL" sz="4800" dirty="0" smtClean="0"/>
              <a:t>Działu Pomocy Specjalistycznej </a:t>
            </a:r>
            <a:br>
              <a:rPr lang="pl-PL" sz="4800" dirty="0" smtClean="0"/>
            </a:br>
            <a:r>
              <a:rPr lang="pl-PL" sz="3600" dirty="0" smtClean="0"/>
              <a:t>na rzecz rodzin, mieszkańców Mokotowa</a:t>
            </a:r>
            <a:endParaRPr lang="pl-PL" sz="3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032001" y="4650379"/>
            <a:ext cx="9472612" cy="1953621"/>
          </a:xfrm>
        </p:spPr>
        <p:txBody>
          <a:bodyPr>
            <a:normAutofit lnSpcReduction="10000"/>
          </a:bodyPr>
          <a:lstStyle/>
          <a:p>
            <a:endParaRPr lang="pl-PL" dirty="0" smtClean="0"/>
          </a:p>
          <a:p>
            <a:r>
              <a:rPr lang="pl-PL" dirty="0" smtClean="0">
                <a:solidFill>
                  <a:schemeClr val="tx1"/>
                </a:solidFill>
              </a:rPr>
              <a:t>Dział Pomocy Specjalistycznej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Ośrodka Pomocy Społecznej Dzielnicy Mokotów m.st. Warszawy</a:t>
            </a:r>
          </a:p>
          <a:p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smtClean="0">
                <a:solidFill>
                  <a:schemeClr val="tx1"/>
                </a:solidFill>
              </a:rPr>
              <a:t>Ul. Bartłomieja 3, Warszawa - Mokotów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65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Oferta Działu Pomocy Specjalistycznej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574800"/>
            <a:ext cx="8915400" cy="433642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000" dirty="0" smtClean="0">
                <a:solidFill>
                  <a:schemeClr val="tx1"/>
                </a:solidFill>
              </a:rPr>
              <a:t>Asysta rodziny – intensywna praca z rodziną na rzecz poprawy kompetencji opiekuńczo-wychowawczych oraz regulacji kwestii formalnych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000" dirty="0" smtClean="0">
                <a:solidFill>
                  <a:schemeClr val="tx1"/>
                </a:solidFill>
              </a:rPr>
              <a:t>Wsparcie psychologiczne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000" dirty="0" smtClean="0">
                <a:solidFill>
                  <a:schemeClr val="tx1"/>
                </a:solidFill>
              </a:rPr>
              <a:t>Pomoc specjalistyczna dla osób i rodzin uwikłanych w przemoc, </a:t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>w konflikcie okołorozwodowym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000" dirty="0" smtClean="0">
                <a:solidFill>
                  <a:schemeClr val="tx1"/>
                </a:solidFill>
              </a:rPr>
              <a:t>Grupowe poradnictwo, warsztaty dla rodziców, grupy wsparcia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000" dirty="0" smtClean="0">
                <a:solidFill>
                  <a:schemeClr val="tx1"/>
                </a:solidFill>
              </a:rPr>
              <a:t>Warsztaty edukacyjne dla dzieci, młodzieży i dorosłych w ramach współpracy z organizacjami pozarządowymi oraz inicjatyw lokalnych</a:t>
            </a:r>
            <a:endParaRPr lang="pl-PL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06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 smtClean="0"/>
              <a:t>Asysta Rodziny </a:t>
            </a:r>
            <a:r>
              <a:rPr lang="pl-PL" sz="2800" dirty="0" smtClean="0"/>
              <a:t>– </a:t>
            </a:r>
            <a:br>
              <a:rPr lang="pl-PL" sz="2800" dirty="0" smtClean="0"/>
            </a:br>
            <a:r>
              <a:rPr lang="pl-PL" sz="2000" dirty="0" smtClean="0"/>
              <a:t>intensywna </a:t>
            </a:r>
            <a:r>
              <a:rPr lang="pl-PL" sz="2000" dirty="0"/>
              <a:t>praca z rodziną na rzecz poprawy kompetencji opiekuńczo-wychowawczych oraz regulacji kwestii formalnych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2374900"/>
            <a:ext cx="8915400" cy="3777622"/>
          </a:xfrm>
        </p:spPr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r>
              <a:rPr lang="pl-PL" sz="2000" dirty="0" smtClean="0">
                <a:solidFill>
                  <a:schemeClr val="tx1"/>
                </a:solidFill>
              </a:rPr>
              <a:t>Ustawa z dn. 9 czerwca 2011 r. o wspieraniu rodziny i systemie pieczy zastępczej</a:t>
            </a:r>
          </a:p>
          <a:p>
            <a:pPr marL="0" indent="0">
              <a:buNone/>
            </a:pPr>
            <a:endParaRPr lang="pl-PL" sz="2000" dirty="0" smtClean="0">
              <a:solidFill>
                <a:schemeClr val="tx1"/>
              </a:solidFill>
            </a:endParaRPr>
          </a:p>
          <a:p>
            <a:r>
              <a:rPr lang="pl-PL" sz="2000" dirty="0" smtClean="0">
                <a:solidFill>
                  <a:schemeClr val="tx1"/>
                </a:solidFill>
              </a:rPr>
              <a:t>Standard Świadczenia Asysty Rodziny w m.st. Warszawa</a:t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1600" dirty="0" smtClean="0">
                <a:solidFill>
                  <a:schemeClr val="tx1"/>
                </a:solidFill>
              </a:rPr>
              <a:t>Standard odnosi się do Programu Rodzina na lata 2010 – 2020 uchwalonego </a:t>
            </a:r>
            <a:br>
              <a:rPr lang="pl-PL" sz="1600" dirty="0" smtClean="0">
                <a:solidFill>
                  <a:schemeClr val="tx1"/>
                </a:solidFill>
              </a:rPr>
            </a:br>
            <a:r>
              <a:rPr lang="pl-PL" sz="1600" dirty="0" smtClean="0">
                <a:solidFill>
                  <a:schemeClr val="tx1"/>
                </a:solidFill>
              </a:rPr>
              <a:t>przez Radę m.st. Warszawy w dniu 13 maja 2010 r. </a:t>
            </a:r>
            <a:endParaRPr lang="pl-PL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01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/>
              <a:t>Asysta Rodziny </a:t>
            </a:r>
            <a:r>
              <a:rPr lang="pl-PL" sz="2800" dirty="0"/>
              <a:t>– </a:t>
            </a:r>
            <a:br>
              <a:rPr lang="pl-PL" sz="2800" dirty="0"/>
            </a:br>
            <a:r>
              <a:rPr lang="pl-PL" sz="2000" dirty="0"/>
              <a:t>intensywna praca z rodziną na rzecz poprawy kompetencji opiekuńczo-wychowawczych oraz regulacji kwestii formalnych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739900"/>
            <a:ext cx="8915400" cy="4787900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pl-PL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0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Współpraca ze wszystkimi członkami rodziny na rzecz poprawy ich sytuacji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0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Rozwój kompetencji wychowawczych rodziców, kształtowanie prawidłowych wzorców rodzicielskich i umiejętności psychospołecznych, konsultacje wychowawcze, psychoedukacja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0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Regulacja kwestii socjalnych, oparcie psychologiczne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0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Wsparcie aktywności społecznej rodziny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0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Motywowanie do podnoszenia kwalifikacji, podejmowania </a:t>
            </a:r>
            <a:br>
              <a:rPr lang="pl-PL" sz="20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pl-PL" sz="20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 utrzymania pracy zarobkowej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0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Edukacja w zakresie przysługujących praw i obowiązków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0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Wsparcie rozwoju dzieci</a:t>
            </a:r>
            <a:endParaRPr lang="pl-PL" sz="20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939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/>
              <a:t>Asysta Rodziny </a:t>
            </a:r>
            <a:r>
              <a:rPr lang="pl-PL" sz="2800" dirty="0"/>
              <a:t>– </a:t>
            </a:r>
            <a:br>
              <a:rPr lang="pl-PL" sz="2800" dirty="0"/>
            </a:br>
            <a:r>
              <a:rPr lang="pl-PL" sz="2000" dirty="0"/>
              <a:t>intensywna praca z rodziną na rzecz poprawy kompetencji opiekuńczo-wychowawczych oraz regulacji kwestii formalnych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400" dirty="0" smtClean="0">
                <a:solidFill>
                  <a:schemeClr val="tx1"/>
                </a:solidFill>
              </a:rPr>
              <a:t>Oferta kierowana jest do rodzin: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pl-PL" sz="1800" dirty="0" smtClean="0">
                <a:solidFill>
                  <a:schemeClr val="tx1"/>
                </a:solidFill>
              </a:rPr>
              <a:t>przeżywających trudności opiekuńczo-wychowawcze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pl-PL" sz="1800" dirty="0" smtClean="0">
                <a:solidFill>
                  <a:schemeClr val="tx1"/>
                </a:solidFill>
              </a:rPr>
              <a:t>których dzieci przebywają w pieczy zastępczej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pl-PL" sz="1800" dirty="0" smtClean="0">
                <a:solidFill>
                  <a:schemeClr val="tx1"/>
                </a:solidFill>
              </a:rPr>
              <a:t>znajdujących się w trudnej sytuacji życiowej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pl-PL" sz="24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400" dirty="0" smtClean="0">
                <a:solidFill>
                  <a:schemeClr val="tx1"/>
                </a:solidFill>
              </a:rPr>
              <a:t>Współpraca z rodziną odbywa się na zasadzie dobrowolności</a:t>
            </a:r>
          </a:p>
        </p:txBody>
      </p:sp>
    </p:spTree>
    <p:extLst>
      <p:ext uri="{BB962C8B-B14F-4D97-AF65-F5344CB8AC3E}">
        <p14:creationId xmlns:p14="http://schemas.microsoft.com/office/powerpoint/2010/main" val="358534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/>
              <a:t>Asysta Rodziny </a:t>
            </a:r>
            <a:r>
              <a:rPr lang="pl-PL" sz="2800" dirty="0"/>
              <a:t>– </a:t>
            </a:r>
            <a:br>
              <a:rPr lang="pl-PL" sz="2800" dirty="0"/>
            </a:br>
            <a:r>
              <a:rPr lang="pl-PL" sz="2000" dirty="0"/>
              <a:t>intensywna praca z rodziną na rzecz poprawy kompetencji opiekuńczo-wychowawczych oraz regulacji kwestii formalnych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3777622"/>
          </a:xfrm>
        </p:spPr>
        <p:txBody>
          <a:bodyPr>
            <a:normAutofit lnSpcReduction="10000"/>
          </a:bodyPr>
          <a:lstStyle/>
          <a:p>
            <a:endParaRPr lang="pl-PL" sz="2000" dirty="0" smtClean="0"/>
          </a:p>
          <a:p>
            <a:r>
              <a:rPr lang="pl-PL" sz="2000" dirty="0" smtClean="0">
                <a:solidFill>
                  <a:schemeClr val="tx1"/>
                </a:solidFill>
              </a:rPr>
              <a:t>Rodzina może zostać zgłoszona przez:</a:t>
            </a:r>
            <a:endParaRPr lang="pl-PL" sz="2000" dirty="0">
              <a:solidFill>
                <a:schemeClr val="tx1"/>
              </a:solidFill>
            </a:endParaRPr>
          </a:p>
          <a:p>
            <a:pPr lvl="2"/>
            <a:r>
              <a:rPr lang="pl-PL" sz="1800" dirty="0" smtClean="0">
                <a:solidFill>
                  <a:schemeClr val="tx1"/>
                </a:solidFill>
              </a:rPr>
              <a:t>rejonowego pracownika socjalnego</a:t>
            </a:r>
          </a:p>
          <a:p>
            <a:pPr lvl="2"/>
            <a:r>
              <a:rPr lang="pl-PL" sz="1800" dirty="0" smtClean="0">
                <a:solidFill>
                  <a:schemeClr val="tx1"/>
                </a:solidFill>
              </a:rPr>
              <a:t>pracownika szkoły, przedszkola, żłobka, który zauważa trudności w funkcjonowaniu rodziny</a:t>
            </a:r>
          </a:p>
          <a:p>
            <a:pPr lvl="2"/>
            <a:r>
              <a:rPr lang="pl-PL" sz="1800" dirty="0" smtClean="0">
                <a:solidFill>
                  <a:schemeClr val="tx1"/>
                </a:solidFill>
              </a:rPr>
              <a:t>kuratora sądu rodzinnego lub karnego</a:t>
            </a:r>
          </a:p>
          <a:p>
            <a:pPr lvl="2"/>
            <a:r>
              <a:rPr lang="pl-PL" sz="1800" dirty="0">
                <a:solidFill>
                  <a:schemeClr val="tx1"/>
                </a:solidFill>
              </a:rPr>
              <a:t>p</a:t>
            </a:r>
            <a:r>
              <a:rPr lang="pl-PL" sz="1800" dirty="0" smtClean="0">
                <a:solidFill>
                  <a:schemeClr val="tx1"/>
                </a:solidFill>
              </a:rPr>
              <a:t>racownika organizacji, która pracuje z rodziną</a:t>
            </a:r>
          </a:p>
          <a:p>
            <a:pPr marL="914400" lvl="2" indent="0">
              <a:buNone/>
            </a:pPr>
            <a:endParaRPr lang="pl-PL" sz="1600" dirty="0" smtClean="0">
              <a:solidFill>
                <a:schemeClr val="tx1"/>
              </a:solidFill>
            </a:endParaRPr>
          </a:p>
          <a:p>
            <a:r>
              <a:rPr lang="pl-PL" sz="2000" dirty="0" smtClean="0">
                <a:solidFill>
                  <a:schemeClr val="tx1"/>
                </a:solidFill>
              </a:rPr>
              <a:t>Rodzina może zgłosić samodzielnie chęć współpracy z Asystentem rodziny</a:t>
            </a:r>
          </a:p>
        </p:txBody>
      </p:sp>
    </p:spTree>
    <p:extLst>
      <p:ext uri="{BB962C8B-B14F-4D97-AF65-F5344CB8AC3E}">
        <p14:creationId xmlns:p14="http://schemas.microsoft.com/office/powerpoint/2010/main" val="348923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50949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b="1" dirty="0"/>
              <a:t>Wsparcie </a:t>
            </a:r>
            <a:r>
              <a:rPr lang="pl-PL" b="1" dirty="0" smtClean="0"/>
              <a:t>psychologiczne</a:t>
            </a:r>
            <a:br>
              <a:rPr lang="pl-PL" b="1" dirty="0" smtClean="0"/>
            </a:br>
            <a:r>
              <a:rPr lang="pl-PL" b="1" dirty="0"/>
              <a:t>P</a:t>
            </a:r>
            <a:r>
              <a:rPr lang="pl-PL" b="1" dirty="0" smtClean="0"/>
              <a:t>omoc </a:t>
            </a:r>
            <a:r>
              <a:rPr lang="pl-PL" b="1" dirty="0"/>
              <a:t>specjalistyczna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2200" dirty="0" smtClean="0"/>
          </a:p>
          <a:p>
            <a:r>
              <a:rPr lang="pl-PL" sz="2400" dirty="0" smtClean="0">
                <a:solidFill>
                  <a:schemeClr val="tx1"/>
                </a:solidFill>
              </a:rPr>
              <a:t>Wsparcie kierowane jest do osób:</a:t>
            </a:r>
          </a:p>
          <a:p>
            <a:pPr lvl="1"/>
            <a:r>
              <a:rPr lang="pl-PL" sz="2400" dirty="0" smtClean="0">
                <a:solidFill>
                  <a:schemeClr val="tx1"/>
                </a:solidFill>
              </a:rPr>
              <a:t>Przeżywających kryzys życiowy</a:t>
            </a:r>
          </a:p>
          <a:p>
            <a:pPr lvl="1"/>
            <a:r>
              <a:rPr lang="pl-PL" sz="2400" dirty="0">
                <a:solidFill>
                  <a:schemeClr val="tx1"/>
                </a:solidFill>
              </a:rPr>
              <a:t>K</a:t>
            </a:r>
            <a:r>
              <a:rPr lang="pl-PL" sz="2400" dirty="0" smtClean="0">
                <a:solidFill>
                  <a:schemeClr val="tx1"/>
                </a:solidFill>
              </a:rPr>
              <a:t>tóre chcą dokonać zmiany swojej sytuacji</a:t>
            </a:r>
          </a:p>
          <a:p>
            <a:pPr lvl="1"/>
            <a:r>
              <a:rPr lang="pl-PL" sz="2400" dirty="0" smtClean="0">
                <a:solidFill>
                  <a:schemeClr val="tx1"/>
                </a:solidFill>
              </a:rPr>
              <a:t>Którym zależy na samorozwoju</a:t>
            </a:r>
            <a:endParaRPr lang="pl-P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45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b="1" dirty="0"/>
              <a:t>Wsparcie psychologiczne</a:t>
            </a:r>
            <a:br>
              <a:rPr lang="pl-PL" b="1" dirty="0"/>
            </a:br>
            <a:r>
              <a:rPr lang="pl-PL" b="1" dirty="0"/>
              <a:t>Pomoc specjalistyczna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2400" dirty="0" smtClean="0"/>
          </a:p>
          <a:p>
            <a:r>
              <a:rPr lang="pl-PL" sz="2400" dirty="0" smtClean="0">
                <a:solidFill>
                  <a:schemeClr val="tx1"/>
                </a:solidFill>
              </a:rPr>
              <a:t>Celem pomocy specjalistycznej jest przede wszystkim:</a:t>
            </a:r>
          </a:p>
          <a:p>
            <a:pPr lvl="1"/>
            <a:r>
              <a:rPr lang="pl-PL" sz="2000" dirty="0" smtClean="0">
                <a:solidFill>
                  <a:schemeClr val="tx1"/>
                </a:solidFill>
              </a:rPr>
              <a:t>Uruchomienie procesu zmiany</a:t>
            </a:r>
          </a:p>
          <a:p>
            <a:pPr lvl="1"/>
            <a:r>
              <a:rPr lang="pl-PL" sz="2000" dirty="0" smtClean="0">
                <a:solidFill>
                  <a:schemeClr val="tx1"/>
                </a:solidFill>
              </a:rPr>
              <a:t>Rozwój osób korzystających ze wsparcia</a:t>
            </a:r>
          </a:p>
          <a:p>
            <a:pPr lvl="1"/>
            <a:r>
              <a:rPr lang="pl-PL" sz="2000" dirty="0" smtClean="0">
                <a:solidFill>
                  <a:schemeClr val="tx1"/>
                </a:solidFill>
              </a:rPr>
              <a:t>Pomoc w poszukiwaniu strategii zaspokajania </a:t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>potrzeb własnych oraz rodziny</a:t>
            </a:r>
          </a:p>
          <a:p>
            <a:pPr lvl="1"/>
            <a:r>
              <a:rPr lang="pl-PL" sz="2000" dirty="0" smtClean="0">
                <a:solidFill>
                  <a:schemeClr val="tx1"/>
                </a:solidFill>
              </a:rPr>
              <a:t>Przywrócenie równowagi przedkryzysowej</a:t>
            </a:r>
            <a:endParaRPr lang="pl-PL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19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ug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278</TotalTime>
  <Words>385</Words>
  <Application>Microsoft Office PowerPoint</Application>
  <PresentationFormat>Panoramiczny</PresentationFormat>
  <Paragraphs>88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Smuga</vt:lpstr>
      <vt:lpstr>UCHODŻCY I MIGRANCI Forum organizacji pozarządowych 11-12 kwietnia 2016 r.</vt:lpstr>
      <vt:lpstr>Działania  Działu Pomocy Specjalistycznej  na rzecz rodzin, mieszkańców Mokotowa</vt:lpstr>
      <vt:lpstr>Oferta Działu Pomocy Specjalistycznej </vt:lpstr>
      <vt:lpstr>Asysta Rodziny –  intensywna praca z rodziną na rzecz poprawy kompetencji opiekuńczo-wychowawczych oraz regulacji kwestii formalnych</vt:lpstr>
      <vt:lpstr>Asysta Rodziny –  intensywna praca z rodziną na rzecz poprawy kompetencji opiekuńczo-wychowawczych oraz regulacji kwestii formalnych</vt:lpstr>
      <vt:lpstr>Asysta Rodziny –  intensywna praca z rodziną na rzecz poprawy kompetencji opiekuńczo-wychowawczych oraz regulacji kwestii formalnych</vt:lpstr>
      <vt:lpstr>Asysta Rodziny –  intensywna praca z rodziną na rzecz poprawy kompetencji opiekuńczo-wychowawczych oraz regulacji kwestii formalnych</vt:lpstr>
      <vt:lpstr>Wsparcie psychologiczne Pomoc specjalistyczna</vt:lpstr>
      <vt:lpstr>Wsparcie psychologiczne Pomoc specjalistyczna</vt:lpstr>
      <vt:lpstr>Poradnictwo i wsparcie grupowe</vt:lpstr>
      <vt:lpstr>Trudności w pracy z migrantami  i uchodźcami</vt:lpstr>
      <vt:lpstr>Dobre praktyki  w pracy z migrantami i uchodźcami</vt:lpstr>
      <vt:lpstr>Dział Pomocy Specjalistycznej  Ośrodek Pomocy Społecznej  Dzielnicy Mokotów m.st. Warszawy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Działania  Działu Pomocy Specjalistycznej  na rzecz rodzin, mieszkańców Mokotowa</dc:title>
  <dc:creator>Olga Lesiak</dc:creator>
  <cp:lastModifiedBy>Olga Lesiak</cp:lastModifiedBy>
  <cp:revision>18</cp:revision>
  <dcterms:created xsi:type="dcterms:W3CDTF">2016-04-06T08:13:54Z</dcterms:created>
  <dcterms:modified xsi:type="dcterms:W3CDTF">2016-04-06T14:49:22Z</dcterms:modified>
</cp:coreProperties>
</file>