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83" r:id="rId1"/>
  </p:sldMasterIdLst>
  <p:sldIdLst>
    <p:sldId id="256" r:id="rId2"/>
    <p:sldId id="261" r:id="rId3"/>
    <p:sldId id="262" r:id="rId4"/>
    <p:sldId id="266" r:id="rId5"/>
    <p:sldId id="257" r:id="rId6"/>
    <p:sldId id="259" r:id="rId7"/>
    <p:sldId id="258" r:id="rId8"/>
    <p:sldId id="260" r:id="rId9"/>
    <p:sldId id="263" r:id="rId10"/>
    <p:sldId id="264" r:id="rId11"/>
    <p:sldId id="265" r:id="rId12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7" d="100"/>
          <a:sy n="87" d="100"/>
        </p:scale>
        <p:origin x="6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Arkusz_programu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l-PL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Arkusz1!$B$1</c:f>
              <c:strCache>
                <c:ptCount val="1"/>
                <c:pt idx="0">
                  <c:v>Sprzedaż</c:v>
                </c:pt>
              </c:strCache>
            </c:strRef>
          </c:tx>
          <c:dPt>
            <c:idx val="0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</c:dPt>
          <c:cat>
            <c:strRef>
              <c:f>Arkusz1!$A$2:$A$5</c:f>
              <c:strCache>
                <c:ptCount val="4"/>
                <c:pt idx="0">
                  <c:v>Indywidualny Program Integracji</c:v>
                </c:pt>
                <c:pt idx="1">
                  <c:v>dostęp do pomocy świadczonej przez ośrodki pomocy społecznej i wydział spraw społecznych </c:v>
                </c:pt>
                <c:pt idx="2">
                  <c:v>dostęp do rynku pracy- w tym UP</c:v>
                </c:pt>
                <c:pt idx="3">
                  <c:v>dostęp do procedury łącznenia rodzin na preferencyjnych warunkach przez (6 miesiecy)</c:v>
                </c:pt>
              </c:strCache>
            </c:strRef>
          </c:cat>
          <c:val>
            <c:numRef>
              <c:f>Arkusz1!$B$2:$B$5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pl-PL"/>
        </a:p>
      </c:txPr>
    </c:legend>
    <c:plotVisOnly val="1"/>
    <c:dispBlanksAs val="gap"/>
    <c:showDLblsOverMax val="0"/>
  </c:chart>
  <c:spPr>
    <a:solidFill>
      <a:schemeClr val="accent1">
        <a:lumMod val="20000"/>
        <a:lumOff val="80000"/>
      </a:schemeClr>
    </a:solidFill>
    <a:ln>
      <a:noFill/>
    </a:ln>
    <a:effectLst/>
  </c:spPr>
  <c:txPr>
    <a:bodyPr/>
    <a:lstStyle/>
    <a:p>
      <a:pPr>
        <a:defRPr/>
      </a:pPr>
      <a:endParaRPr lang="pl-PL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2">
  <a:schemeClr val="accent2"/>
  <a:schemeClr val="accent4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CB5F61A-D62F-4DDC-B317-932926E6812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FEAC0944-BF02-490E-8B6C-1FC961111EFB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pomoc rzeczowa</a:t>
          </a:r>
          <a:endParaRPr lang="pl-PL" dirty="0">
            <a:solidFill>
              <a:schemeClr val="tx1"/>
            </a:solidFill>
          </a:endParaRPr>
        </a:p>
      </dgm:t>
    </dgm:pt>
    <dgm:pt modelId="{3848964C-AFBA-4ACD-BC4B-8695EBBC4ECB}" type="sibTrans" cxnId="{2A7C2C14-3F8E-4D1D-B92D-70A669CD3634}">
      <dgm:prSet/>
      <dgm:spPr/>
      <dgm:t>
        <a:bodyPr/>
        <a:lstStyle/>
        <a:p>
          <a:endParaRPr lang="pl-PL"/>
        </a:p>
      </dgm:t>
    </dgm:pt>
    <dgm:pt modelId="{EDF94950-E04C-43F1-9511-64FEB4082C7D}" type="parTrans" cxnId="{2A7C2C14-3F8E-4D1D-B92D-70A669CD3634}">
      <dgm:prSet/>
      <dgm:spPr/>
      <dgm:t>
        <a:bodyPr/>
        <a:lstStyle/>
        <a:p>
          <a:endParaRPr lang="pl-PL"/>
        </a:p>
      </dgm:t>
    </dgm:pt>
    <dgm:pt modelId="{FEEA38D4-BDCB-40FA-A4E8-8630EED84C9E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wsparcie psychologów i asystentów rodziny</a:t>
          </a:r>
          <a:endParaRPr lang="pl-PL" dirty="0">
            <a:solidFill>
              <a:schemeClr val="tx1"/>
            </a:solidFill>
          </a:endParaRPr>
        </a:p>
      </dgm:t>
    </dgm:pt>
    <dgm:pt modelId="{0618ADE4-0865-4EEC-98D7-E61B2DDF7408}" type="sibTrans" cxnId="{3D96658C-799E-4AF3-97CD-82E4E4F010B7}">
      <dgm:prSet/>
      <dgm:spPr/>
      <dgm:t>
        <a:bodyPr/>
        <a:lstStyle/>
        <a:p>
          <a:endParaRPr lang="pl-PL"/>
        </a:p>
      </dgm:t>
    </dgm:pt>
    <dgm:pt modelId="{167E71E9-7C26-40F0-A5D8-E5DC8006452E}" type="parTrans" cxnId="{3D96658C-799E-4AF3-97CD-82E4E4F010B7}">
      <dgm:prSet/>
      <dgm:spPr/>
      <dgm:t>
        <a:bodyPr/>
        <a:lstStyle/>
        <a:p>
          <a:endParaRPr lang="pl-PL"/>
        </a:p>
      </dgm:t>
    </dgm:pt>
    <dgm:pt modelId="{A70335C9-3BEB-4EAC-B3AE-5BEA9555EEFB}">
      <dgm:prSet phldrT="[Tekst]"/>
      <dgm:spPr/>
      <dgm:t>
        <a:bodyPr/>
        <a:lstStyle/>
        <a:p>
          <a:r>
            <a:rPr lang="pl-PL" dirty="0" smtClean="0">
              <a:solidFill>
                <a:schemeClr val="tx1"/>
              </a:solidFill>
            </a:rPr>
            <a:t>interwencja kryzysowa </a:t>
          </a:r>
          <a:r>
            <a:rPr lang="pl-PL" dirty="0" smtClean="0"/>
            <a:t> </a:t>
          </a:r>
          <a:endParaRPr lang="pl-PL" dirty="0"/>
        </a:p>
      </dgm:t>
    </dgm:pt>
    <dgm:pt modelId="{A66188FE-1BAB-4832-A90C-7C2B0B8F246A}" type="sibTrans" cxnId="{60849493-9D17-4C6D-A482-077C34AC2958}">
      <dgm:prSet/>
      <dgm:spPr/>
      <dgm:t>
        <a:bodyPr/>
        <a:lstStyle/>
        <a:p>
          <a:endParaRPr lang="pl-PL"/>
        </a:p>
      </dgm:t>
    </dgm:pt>
    <dgm:pt modelId="{221200A6-1F84-445B-A0C0-C3F12CD19FB2}" type="parTrans" cxnId="{60849493-9D17-4C6D-A482-077C34AC2958}">
      <dgm:prSet/>
      <dgm:spPr/>
      <dgm:t>
        <a:bodyPr/>
        <a:lstStyle/>
        <a:p>
          <a:endParaRPr lang="pl-PL"/>
        </a:p>
      </dgm:t>
    </dgm:pt>
    <dgm:pt modelId="{582371B6-8ADC-41DA-A46A-CEB580DCE9CB}" type="pres">
      <dgm:prSet presAssocID="{7CB5F61A-D62F-4DDC-B317-932926E68127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pl-PL"/>
        </a:p>
      </dgm:t>
    </dgm:pt>
    <dgm:pt modelId="{84102460-63DE-4F92-8D65-F754165DB9DD}" type="pres">
      <dgm:prSet presAssocID="{7CB5F61A-D62F-4DDC-B317-932926E68127}" presName="Name1" presStyleCnt="0"/>
      <dgm:spPr/>
    </dgm:pt>
    <dgm:pt modelId="{43E8DDED-081A-4381-9A6F-F23C3436111B}" type="pres">
      <dgm:prSet presAssocID="{7CB5F61A-D62F-4DDC-B317-932926E68127}" presName="cycle" presStyleCnt="0"/>
      <dgm:spPr/>
    </dgm:pt>
    <dgm:pt modelId="{DE0DC98F-9062-4D03-83C8-BDE06472D73A}" type="pres">
      <dgm:prSet presAssocID="{7CB5F61A-D62F-4DDC-B317-932926E68127}" presName="srcNode" presStyleLbl="node1" presStyleIdx="0" presStyleCnt="3"/>
      <dgm:spPr/>
    </dgm:pt>
    <dgm:pt modelId="{92831CAF-D42D-4B9C-A5D4-486D9A06886F}" type="pres">
      <dgm:prSet presAssocID="{7CB5F61A-D62F-4DDC-B317-932926E68127}" presName="conn" presStyleLbl="parChTrans1D2" presStyleIdx="0" presStyleCnt="1"/>
      <dgm:spPr/>
      <dgm:t>
        <a:bodyPr/>
        <a:lstStyle/>
        <a:p>
          <a:endParaRPr lang="pl-PL"/>
        </a:p>
      </dgm:t>
    </dgm:pt>
    <dgm:pt modelId="{4C69F0D2-05A1-4D81-BF4D-82AA30DB9F70}" type="pres">
      <dgm:prSet presAssocID="{7CB5F61A-D62F-4DDC-B317-932926E68127}" presName="extraNode" presStyleLbl="node1" presStyleIdx="0" presStyleCnt="3"/>
      <dgm:spPr/>
    </dgm:pt>
    <dgm:pt modelId="{00364B7B-F177-4951-B6C4-B7E6ECBB3398}" type="pres">
      <dgm:prSet presAssocID="{7CB5F61A-D62F-4DDC-B317-932926E68127}" presName="dstNode" presStyleLbl="node1" presStyleIdx="0" presStyleCnt="3"/>
      <dgm:spPr/>
    </dgm:pt>
    <dgm:pt modelId="{0BF368BB-103C-4909-96F9-50C72FB5471B}" type="pres">
      <dgm:prSet presAssocID="{A70335C9-3BEB-4EAC-B3AE-5BEA9555EEFB}" presName="text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4FE6B0FE-A518-4BB3-9430-B0CEF7570F43}" type="pres">
      <dgm:prSet presAssocID="{A70335C9-3BEB-4EAC-B3AE-5BEA9555EEFB}" presName="accent_1" presStyleCnt="0"/>
      <dgm:spPr/>
    </dgm:pt>
    <dgm:pt modelId="{DDAA66D9-7814-4A0B-A3D3-ECA2AB3ADE8F}" type="pres">
      <dgm:prSet presAssocID="{A70335C9-3BEB-4EAC-B3AE-5BEA9555EEFB}" presName="accentRepeatNode" presStyleLbl="solidFgAcc1" presStyleIdx="0" presStyleCnt="3"/>
      <dgm:spPr/>
    </dgm:pt>
    <dgm:pt modelId="{044CB83B-E9E8-4560-8698-8ED19E9C8CE2}" type="pres">
      <dgm:prSet presAssocID="{FEEA38D4-BDCB-40FA-A4E8-8630EED84C9E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28F829D8-C0B4-4B11-AF3D-F1D075CB053F}" type="pres">
      <dgm:prSet presAssocID="{FEEA38D4-BDCB-40FA-A4E8-8630EED84C9E}" presName="accent_2" presStyleCnt="0"/>
      <dgm:spPr/>
    </dgm:pt>
    <dgm:pt modelId="{40FCD23C-CC97-4288-B0B5-B96DB7E2D9B1}" type="pres">
      <dgm:prSet presAssocID="{FEEA38D4-BDCB-40FA-A4E8-8630EED84C9E}" presName="accentRepeatNode" presStyleLbl="solidFgAcc1" presStyleIdx="1" presStyleCnt="3"/>
      <dgm:spPr/>
    </dgm:pt>
    <dgm:pt modelId="{E6C85791-D8EA-4835-9F93-F65B70C7E02B}" type="pres">
      <dgm:prSet presAssocID="{FEAC0944-BF02-490E-8B6C-1FC961111EFB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l-PL"/>
        </a:p>
      </dgm:t>
    </dgm:pt>
    <dgm:pt modelId="{CEA5ED4B-E25C-4ADA-A163-539D7DFE62A9}" type="pres">
      <dgm:prSet presAssocID="{FEAC0944-BF02-490E-8B6C-1FC961111EFB}" presName="accent_3" presStyleCnt="0"/>
      <dgm:spPr/>
    </dgm:pt>
    <dgm:pt modelId="{6F415231-C036-4EF1-AA26-343C0340BA1F}" type="pres">
      <dgm:prSet presAssocID="{FEAC0944-BF02-490E-8B6C-1FC961111EFB}" presName="accentRepeatNode" presStyleLbl="solidFgAcc1" presStyleIdx="2" presStyleCnt="3"/>
      <dgm:spPr/>
    </dgm:pt>
  </dgm:ptLst>
  <dgm:cxnLst>
    <dgm:cxn modelId="{3954A363-CE8A-48CC-AC81-EDFE00E32E2B}" type="presOf" srcId="{A66188FE-1BAB-4832-A90C-7C2B0B8F246A}" destId="{92831CAF-D42D-4B9C-A5D4-486D9A06886F}" srcOrd="0" destOrd="0" presId="urn:microsoft.com/office/officeart/2008/layout/VerticalCurvedList"/>
    <dgm:cxn modelId="{D0841517-2E43-4440-B472-78344133CC33}" type="presOf" srcId="{7CB5F61A-D62F-4DDC-B317-932926E68127}" destId="{582371B6-8ADC-41DA-A46A-CEB580DCE9CB}" srcOrd="0" destOrd="0" presId="urn:microsoft.com/office/officeart/2008/layout/VerticalCurvedList"/>
    <dgm:cxn modelId="{60849493-9D17-4C6D-A482-077C34AC2958}" srcId="{7CB5F61A-D62F-4DDC-B317-932926E68127}" destId="{A70335C9-3BEB-4EAC-B3AE-5BEA9555EEFB}" srcOrd="0" destOrd="0" parTransId="{221200A6-1F84-445B-A0C0-C3F12CD19FB2}" sibTransId="{A66188FE-1BAB-4832-A90C-7C2B0B8F246A}"/>
    <dgm:cxn modelId="{651573E1-5B9C-4D7D-8915-ECB0FA624D20}" type="presOf" srcId="{A70335C9-3BEB-4EAC-B3AE-5BEA9555EEFB}" destId="{0BF368BB-103C-4909-96F9-50C72FB5471B}" srcOrd="0" destOrd="0" presId="urn:microsoft.com/office/officeart/2008/layout/VerticalCurvedList"/>
    <dgm:cxn modelId="{9E6C514D-D589-49D9-8AF5-EE3B1F73E84B}" type="presOf" srcId="{FEEA38D4-BDCB-40FA-A4E8-8630EED84C9E}" destId="{044CB83B-E9E8-4560-8698-8ED19E9C8CE2}" srcOrd="0" destOrd="0" presId="urn:microsoft.com/office/officeart/2008/layout/VerticalCurvedList"/>
    <dgm:cxn modelId="{3D96658C-799E-4AF3-97CD-82E4E4F010B7}" srcId="{7CB5F61A-D62F-4DDC-B317-932926E68127}" destId="{FEEA38D4-BDCB-40FA-A4E8-8630EED84C9E}" srcOrd="1" destOrd="0" parTransId="{167E71E9-7C26-40F0-A5D8-E5DC8006452E}" sibTransId="{0618ADE4-0865-4EEC-98D7-E61B2DDF7408}"/>
    <dgm:cxn modelId="{FA4E30A1-A692-485E-A4D3-F0F76FC52CB8}" type="presOf" srcId="{FEAC0944-BF02-490E-8B6C-1FC961111EFB}" destId="{E6C85791-D8EA-4835-9F93-F65B70C7E02B}" srcOrd="0" destOrd="0" presId="urn:microsoft.com/office/officeart/2008/layout/VerticalCurvedList"/>
    <dgm:cxn modelId="{2A7C2C14-3F8E-4D1D-B92D-70A669CD3634}" srcId="{7CB5F61A-D62F-4DDC-B317-932926E68127}" destId="{FEAC0944-BF02-490E-8B6C-1FC961111EFB}" srcOrd="2" destOrd="0" parTransId="{EDF94950-E04C-43F1-9511-64FEB4082C7D}" sibTransId="{3848964C-AFBA-4ACD-BC4B-8695EBBC4ECB}"/>
    <dgm:cxn modelId="{E4001E37-D655-496E-B10F-BBE5662B4845}" type="presParOf" srcId="{582371B6-8ADC-41DA-A46A-CEB580DCE9CB}" destId="{84102460-63DE-4F92-8D65-F754165DB9DD}" srcOrd="0" destOrd="0" presId="urn:microsoft.com/office/officeart/2008/layout/VerticalCurvedList"/>
    <dgm:cxn modelId="{BF1C69FC-B3A9-4B92-85BC-6F3657567AB5}" type="presParOf" srcId="{84102460-63DE-4F92-8D65-F754165DB9DD}" destId="{43E8DDED-081A-4381-9A6F-F23C3436111B}" srcOrd="0" destOrd="0" presId="urn:microsoft.com/office/officeart/2008/layout/VerticalCurvedList"/>
    <dgm:cxn modelId="{ADCF11EB-EAA2-4E62-8DC3-E0ADA3F0D781}" type="presParOf" srcId="{43E8DDED-081A-4381-9A6F-F23C3436111B}" destId="{DE0DC98F-9062-4D03-83C8-BDE06472D73A}" srcOrd="0" destOrd="0" presId="urn:microsoft.com/office/officeart/2008/layout/VerticalCurvedList"/>
    <dgm:cxn modelId="{BC6EEA4D-48A3-40FF-83B3-99BD9BDFE0A7}" type="presParOf" srcId="{43E8DDED-081A-4381-9A6F-F23C3436111B}" destId="{92831CAF-D42D-4B9C-A5D4-486D9A06886F}" srcOrd="1" destOrd="0" presId="urn:microsoft.com/office/officeart/2008/layout/VerticalCurvedList"/>
    <dgm:cxn modelId="{6642F544-1226-472D-A058-86FAB798A0C1}" type="presParOf" srcId="{43E8DDED-081A-4381-9A6F-F23C3436111B}" destId="{4C69F0D2-05A1-4D81-BF4D-82AA30DB9F70}" srcOrd="2" destOrd="0" presId="urn:microsoft.com/office/officeart/2008/layout/VerticalCurvedList"/>
    <dgm:cxn modelId="{E56EBF33-D833-4554-993C-0F65A5BB7A9A}" type="presParOf" srcId="{43E8DDED-081A-4381-9A6F-F23C3436111B}" destId="{00364B7B-F177-4951-B6C4-B7E6ECBB3398}" srcOrd="3" destOrd="0" presId="urn:microsoft.com/office/officeart/2008/layout/VerticalCurvedList"/>
    <dgm:cxn modelId="{0BBA1B4E-3929-46C0-9226-D236D04C5568}" type="presParOf" srcId="{84102460-63DE-4F92-8D65-F754165DB9DD}" destId="{0BF368BB-103C-4909-96F9-50C72FB5471B}" srcOrd="1" destOrd="0" presId="urn:microsoft.com/office/officeart/2008/layout/VerticalCurvedList"/>
    <dgm:cxn modelId="{D267C30D-954E-4C9C-ABCA-D3B37925E593}" type="presParOf" srcId="{84102460-63DE-4F92-8D65-F754165DB9DD}" destId="{4FE6B0FE-A518-4BB3-9430-B0CEF7570F43}" srcOrd="2" destOrd="0" presId="urn:microsoft.com/office/officeart/2008/layout/VerticalCurvedList"/>
    <dgm:cxn modelId="{A4A75CE2-2458-421B-BA5F-D1D136BBC58B}" type="presParOf" srcId="{4FE6B0FE-A518-4BB3-9430-B0CEF7570F43}" destId="{DDAA66D9-7814-4A0B-A3D3-ECA2AB3ADE8F}" srcOrd="0" destOrd="0" presId="urn:microsoft.com/office/officeart/2008/layout/VerticalCurvedList"/>
    <dgm:cxn modelId="{3EE1D70C-2406-4FC9-8437-915E62EDBEB6}" type="presParOf" srcId="{84102460-63DE-4F92-8D65-F754165DB9DD}" destId="{044CB83B-E9E8-4560-8698-8ED19E9C8CE2}" srcOrd="3" destOrd="0" presId="urn:microsoft.com/office/officeart/2008/layout/VerticalCurvedList"/>
    <dgm:cxn modelId="{743F5FAB-6DC5-449F-9EF2-5756991B34AF}" type="presParOf" srcId="{84102460-63DE-4F92-8D65-F754165DB9DD}" destId="{28F829D8-C0B4-4B11-AF3D-F1D075CB053F}" srcOrd="4" destOrd="0" presId="urn:microsoft.com/office/officeart/2008/layout/VerticalCurvedList"/>
    <dgm:cxn modelId="{AEE7D1E9-01DF-4D8A-ADB2-369E3EFCD523}" type="presParOf" srcId="{28F829D8-C0B4-4B11-AF3D-F1D075CB053F}" destId="{40FCD23C-CC97-4288-B0B5-B96DB7E2D9B1}" srcOrd="0" destOrd="0" presId="urn:microsoft.com/office/officeart/2008/layout/VerticalCurvedList"/>
    <dgm:cxn modelId="{50383315-EA1A-4944-8F5E-545D139BED8D}" type="presParOf" srcId="{84102460-63DE-4F92-8D65-F754165DB9DD}" destId="{E6C85791-D8EA-4835-9F93-F65B70C7E02B}" srcOrd="5" destOrd="0" presId="urn:microsoft.com/office/officeart/2008/layout/VerticalCurvedList"/>
    <dgm:cxn modelId="{83CADB29-DDB2-43AA-93B2-7555DDD47C19}" type="presParOf" srcId="{84102460-63DE-4F92-8D65-F754165DB9DD}" destId="{CEA5ED4B-E25C-4ADA-A163-539D7DFE62A9}" srcOrd="6" destOrd="0" presId="urn:microsoft.com/office/officeart/2008/layout/VerticalCurvedList"/>
    <dgm:cxn modelId="{938052B3-44B6-4297-AF56-45B76E04E556}" type="presParOf" srcId="{CEA5ED4B-E25C-4ADA-A163-539D7DFE62A9}" destId="{6F415231-C036-4EF1-AA26-343C0340BA1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2831CAF-D42D-4B9C-A5D4-486D9A06886F}">
      <dsp:nvSpPr>
        <dsp:cNvPr id="0" name=""/>
        <dsp:cNvSpPr/>
      </dsp:nvSpPr>
      <dsp:spPr>
        <a:xfrm>
          <a:off x="-4387787" y="-673007"/>
          <a:ext cx="5227451" cy="5227451"/>
        </a:xfrm>
        <a:prstGeom prst="blockArc">
          <a:avLst>
            <a:gd name="adj1" fmla="val 18900000"/>
            <a:gd name="adj2" fmla="val 2700000"/>
            <a:gd name="adj3" fmla="val 413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BF368BB-103C-4909-96F9-50C72FB5471B}">
      <dsp:nvSpPr>
        <dsp:cNvPr id="0" name=""/>
        <dsp:cNvSpPr/>
      </dsp:nvSpPr>
      <dsp:spPr>
        <a:xfrm>
          <a:off x="540004" y="388143"/>
          <a:ext cx="8004004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interwencja kryzysowa </a:t>
          </a:r>
          <a:r>
            <a:rPr lang="pl-PL" sz="2800" kern="1200" dirty="0" smtClean="0"/>
            <a:t> </a:t>
          </a:r>
          <a:endParaRPr lang="pl-PL" sz="2800" kern="1200" dirty="0"/>
        </a:p>
      </dsp:txBody>
      <dsp:txXfrm>
        <a:off x="540004" y="388143"/>
        <a:ext cx="8004004" cy="776287"/>
      </dsp:txXfrm>
    </dsp:sp>
    <dsp:sp modelId="{DDAA66D9-7814-4A0B-A3D3-ECA2AB3ADE8F}">
      <dsp:nvSpPr>
        <dsp:cNvPr id="0" name=""/>
        <dsp:cNvSpPr/>
      </dsp:nvSpPr>
      <dsp:spPr>
        <a:xfrm>
          <a:off x="54824" y="291107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4CB83B-E9E8-4560-8698-8ED19E9C8CE2}">
      <dsp:nvSpPr>
        <dsp:cNvPr id="0" name=""/>
        <dsp:cNvSpPr/>
      </dsp:nvSpPr>
      <dsp:spPr>
        <a:xfrm>
          <a:off x="822184" y="1552574"/>
          <a:ext cx="7721824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wsparcie psychologów i asystentów rodziny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822184" y="1552574"/>
        <a:ext cx="7721824" cy="776287"/>
      </dsp:txXfrm>
    </dsp:sp>
    <dsp:sp modelId="{40FCD23C-CC97-4288-B0B5-B96DB7E2D9B1}">
      <dsp:nvSpPr>
        <dsp:cNvPr id="0" name=""/>
        <dsp:cNvSpPr/>
      </dsp:nvSpPr>
      <dsp:spPr>
        <a:xfrm>
          <a:off x="337004" y="1455538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C85791-D8EA-4835-9F93-F65B70C7E02B}">
      <dsp:nvSpPr>
        <dsp:cNvPr id="0" name=""/>
        <dsp:cNvSpPr/>
      </dsp:nvSpPr>
      <dsp:spPr>
        <a:xfrm>
          <a:off x="540004" y="2717005"/>
          <a:ext cx="8004004" cy="77628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16178" tIns="71120" rIns="71120" bIns="7112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l-PL" sz="2800" kern="1200" dirty="0" smtClean="0">
              <a:solidFill>
                <a:schemeClr val="tx1"/>
              </a:solidFill>
            </a:rPr>
            <a:t>pomoc rzeczowa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540004" y="2717005"/>
        <a:ext cx="8004004" cy="776287"/>
      </dsp:txXfrm>
    </dsp:sp>
    <dsp:sp modelId="{6F415231-C036-4EF1-AA26-343C0340BA1F}">
      <dsp:nvSpPr>
        <dsp:cNvPr id="0" name=""/>
        <dsp:cNvSpPr/>
      </dsp:nvSpPr>
      <dsp:spPr>
        <a:xfrm>
          <a:off x="54824" y="2619969"/>
          <a:ext cx="970359" cy="970359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997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77415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37109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623220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401456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11285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02762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43297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0660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31681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78967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43071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58784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15619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25118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78870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1781DB-B46F-4B63-8325-0C06064B1FA6}" type="datetimeFigureOut">
              <a:rPr lang="pl-PL" smtClean="0"/>
              <a:t>2016-04-08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EEC2729-8FE2-4C81-8654-4891D4CCB15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0867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84" r:id="rId1"/>
    <p:sldLayoutId id="2147484185" r:id="rId2"/>
    <p:sldLayoutId id="2147484186" r:id="rId3"/>
    <p:sldLayoutId id="2147484187" r:id="rId4"/>
    <p:sldLayoutId id="2147484188" r:id="rId5"/>
    <p:sldLayoutId id="2147484189" r:id="rId6"/>
    <p:sldLayoutId id="2147484190" r:id="rId7"/>
    <p:sldLayoutId id="2147484191" r:id="rId8"/>
    <p:sldLayoutId id="2147484192" r:id="rId9"/>
    <p:sldLayoutId id="2147484193" r:id="rId10"/>
    <p:sldLayoutId id="2147484194" r:id="rId11"/>
    <p:sldLayoutId id="2147484195" r:id="rId12"/>
    <p:sldLayoutId id="2147484196" r:id="rId13"/>
    <p:sldLayoutId id="2147484197" r:id="rId14"/>
    <p:sldLayoutId id="2147484198" r:id="rId15"/>
    <p:sldLayoutId id="214748419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1334" y="509392"/>
            <a:ext cx="8094134" cy="3022600"/>
          </a:xfrm>
          <a:noFill/>
        </p:spPr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Oferta pomocy społecznej dla uchodźców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>
          <a:xfrm>
            <a:off x="5236801" y="3594721"/>
            <a:ext cx="7224524" cy="381000"/>
          </a:xfrm>
        </p:spPr>
        <p:txBody>
          <a:bodyPr/>
          <a:lstStyle/>
          <a:p>
            <a:pPr lvl="0">
              <a:buClr>
                <a:srgbClr val="5FCBEF"/>
              </a:buClr>
            </a:pPr>
            <a:r>
              <a:rPr lang="pl-PL" sz="2400" dirty="0">
                <a:solidFill>
                  <a:schemeClr val="tx1"/>
                </a:solidFill>
              </a:rPr>
              <a:t>Bogusława Domańska</a:t>
            </a:r>
          </a:p>
          <a:p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body" idx="1"/>
          </p:nvPr>
        </p:nvSpPr>
        <p:spPr>
          <a:solidFill>
            <a:schemeClr val="bg1"/>
          </a:solidFill>
        </p:spPr>
        <p:txBody>
          <a:bodyPr/>
          <a:lstStyle/>
          <a:p>
            <a:pPr algn="l"/>
            <a:r>
              <a:rPr lang="pl-PL" dirty="0" smtClean="0"/>
              <a:t>    </a:t>
            </a:r>
            <a:endParaRPr lang="pl-PL" dirty="0"/>
          </a:p>
        </p:txBody>
      </p:sp>
      <p:pic>
        <p:nvPicPr>
          <p:cNvPr id="5" name="Obraz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6139" y="4851400"/>
            <a:ext cx="5955792" cy="883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0328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78525"/>
          </a:xfrm>
        </p:spPr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Akty prawne 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77334" y="1608463"/>
            <a:ext cx="8596668" cy="4432899"/>
          </a:xfrm>
        </p:spPr>
        <p:txBody>
          <a:bodyPr>
            <a:normAutofit lnSpcReduction="10000"/>
          </a:bodyPr>
          <a:lstStyle/>
          <a:p>
            <a:r>
              <a:rPr lang="pl-PL" altLang="pl-PL" sz="2800" dirty="0" smtClean="0">
                <a:solidFill>
                  <a:schemeClr val="tx1"/>
                </a:solidFill>
              </a:rPr>
              <a:t>Ustawa  z dnia 12 grudnia 2013 r. o cudzoziemcach</a:t>
            </a:r>
          </a:p>
          <a:p>
            <a:r>
              <a:rPr lang="pl-PL" altLang="pl-PL" sz="2800" dirty="0" smtClean="0">
                <a:solidFill>
                  <a:schemeClr val="tx1"/>
                </a:solidFill>
              </a:rPr>
              <a:t>Ustawa </a:t>
            </a:r>
            <a:r>
              <a:rPr lang="pl-PL" altLang="pl-PL" sz="2800" dirty="0">
                <a:solidFill>
                  <a:schemeClr val="tx1"/>
                </a:solidFill>
              </a:rPr>
              <a:t>z dnia 13 czerwca </a:t>
            </a:r>
            <a:r>
              <a:rPr lang="pl-PL" altLang="pl-PL" sz="2800" dirty="0" smtClean="0">
                <a:solidFill>
                  <a:schemeClr val="tx1"/>
                </a:solidFill>
              </a:rPr>
              <a:t>2003 </a:t>
            </a:r>
            <a:r>
              <a:rPr lang="pl-PL" altLang="pl-PL" sz="2800" dirty="0">
                <a:solidFill>
                  <a:schemeClr val="tx1"/>
                </a:solidFill>
              </a:rPr>
              <a:t>r. o udzielaniu cudzoziemcom ochrony na terytorium </a:t>
            </a:r>
            <a:r>
              <a:rPr lang="pl-PL" altLang="pl-PL" sz="2800" dirty="0" smtClean="0">
                <a:solidFill>
                  <a:schemeClr val="tx1"/>
                </a:solidFill>
              </a:rPr>
              <a:t>RP z </a:t>
            </a:r>
            <a:r>
              <a:rPr lang="pl-PL" altLang="pl-PL" sz="2800" dirty="0" err="1" smtClean="0">
                <a:solidFill>
                  <a:schemeClr val="tx1"/>
                </a:solidFill>
              </a:rPr>
              <a:t>późn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r>
              <a:rPr lang="pl-PL" altLang="pl-PL" sz="2800" dirty="0">
                <a:solidFill>
                  <a:schemeClr val="tx1"/>
                </a:solidFill>
              </a:rPr>
              <a:t>z</a:t>
            </a:r>
            <a:r>
              <a:rPr lang="pl-PL" altLang="pl-PL" sz="2800" dirty="0" smtClean="0">
                <a:solidFill>
                  <a:schemeClr val="tx1"/>
                </a:solidFill>
              </a:rPr>
              <a:t>m. </a:t>
            </a:r>
            <a:endParaRPr lang="pl-PL" altLang="pl-PL" sz="2800" dirty="0">
              <a:solidFill>
                <a:schemeClr val="tx1"/>
              </a:solidFill>
            </a:endParaRPr>
          </a:p>
          <a:p>
            <a:r>
              <a:rPr lang="pl-PL" altLang="pl-PL" sz="2800" dirty="0">
                <a:solidFill>
                  <a:schemeClr val="tx1"/>
                </a:solidFill>
              </a:rPr>
              <a:t>Ustawa z dnia 12 marca 2004 r. o pomocy </a:t>
            </a:r>
            <a:r>
              <a:rPr lang="pl-PL" altLang="pl-PL" sz="2800" dirty="0" smtClean="0">
                <a:solidFill>
                  <a:schemeClr val="tx1"/>
                </a:solidFill>
              </a:rPr>
              <a:t>społecznej z </a:t>
            </a:r>
            <a:r>
              <a:rPr lang="pl-PL" altLang="pl-PL" sz="2800" dirty="0" err="1" smtClean="0">
                <a:solidFill>
                  <a:schemeClr val="tx1"/>
                </a:solidFill>
              </a:rPr>
              <a:t>późn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r>
              <a:rPr lang="pl-PL" altLang="pl-PL" sz="2800" dirty="0">
                <a:solidFill>
                  <a:schemeClr val="tx1"/>
                </a:solidFill>
              </a:rPr>
              <a:t>z</a:t>
            </a:r>
            <a:r>
              <a:rPr lang="pl-PL" altLang="pl-PL" sz="2800" dirty="0" smtClean="0">
                <a:solidFill>
                  <a:schemeClr val="tx1"/>
                </a:solidFill>
              </a:rPr>
              <a:t>m.</a:t>
            </a:r>
            <a:endParaRPr lang="pl-PL" altLang="pl-PL" sz="2800" dirty="0">
              <a:solidFill>
                <a:schemeClr val="tx1"/>
              </a:solidFill>
            </a:endParaRPr>
          </a:p>
          <a:p>
            <a:r>
              <a:rPr lang="pl-PL" altLang="pl-PL" sz="2800" dirty="0">
                <a:solidFill>
                  <a:schemeClr val="tx1"/>
                </a:solidFill>
              </a:rPr>
              <a:t>Ustawa z dnia 20 kwietnia 2004 r. o promocji zatrudnienia i instytucjach rynku </a:t>
            </a:r>
            <a:r>
              <a:rPr lang="pl-PL" altLang="pl-PL" sz="2800" dirty="0" smtClean="0">
                <a:solidFill>
                  <a:schemeClr val="tx1"/>
                </a:solidFill>
              </a:rPr>
              <a:t>pracy z </a:t>
            </a:r>
            <a:r>
              <a:rPr lang="pl-PL" altLang="pl-PL" sz="2800" dirty="0" err="1" smtClean="0">
                <a:solidFill>
                  <a:schemeClr val="tx1"/>
                </a:solidFill>
              </a:rPr>
              <a:t>późn</a:t>
            </a:r>
            <a:r>
              <a:rPr lang="pl-PL" altLang="pl-PL" sz="2800" dirty="0" smtClean="0">
                <a:solidFill>
                  <a:schemeClr val="tx1"/>
                </a:solidFill>
              </a:rPr>
              <a:t>. </a:t>
            </a:r>
            <a:r>
              <a:rPr lang="pl-PL" altLang="pl-PL" sz="2800" dirty="0">
                <a:solidFill>
                  <a:schemeClr val="tx1"/>
                </a:solidFill>
              </a:rPr>
              <a:t>z</a:t>
            </a:r>
            <a:r>
              <a:rPr lang="pl-PL" altLang="pl-PL" sz="2800" dirty="0" smtClean="0">
                <a:solidFill>
                  <a:schemeClr val="tx1"/>
                </a:solidFill>
              </a:rPr>
              <a:t>m.</a:t>
            </a:r>
          </a:p>
          <a:p>
            <a:endParaRPr lang="pl-PL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4513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77335" y="1663548"/>
            <a:ext cx="8596668" cy="1443210"/>
          </a:xfrm>
        </p:spPr>
        <p:txBody>
          <a:bodyPr/>
          <a:lstStyle/>
          <a:p>
            <a:pPr algn="r"/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Dziękuję za uwagę 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  <a:sym typeface="Wingdings" panose="05000000000000000000" pitchFamily="2" charset="2"/>
              </a:rPr>
              <a:t>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ymbol zastępczy tekstu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pl-PL" dirty="0" smtClean="0">
                <a:solidFill>
                  <a:schemeClr val="tx1"/>
                </a:solidFill>
              </a:rPr>
              <a:t>Bogusława Domańska</a:t>
            </a:r>
          </a:p>
          <a:p>
            <a:pPr algn="r"/>
            <a:r>
              <a:rPr lang="pl-PL" dirty="0" smtClean="0">
                <a:solidFill>
                  <a:schemeClr val="tx1"/>
                </a:solidFill>
              </a:rPr>
              <a:t>Helsińska Fundacja Praw Człowieka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50539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Rys historyczny poszukiwania ochrony w Polsce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000" dirty="0"/>
              <a:t>1945-1989- Polska jako kraj wysyłający migrantów</a:t>
            </a:r>
          </a:p>
          <a:p>
            <a:r>
              <a:rPr lang="pl-PL" sz="2000" dirty="0"/>
              <a:t>I poł. lat 90-tych- migracje z krajów powstałych po rozpadzie Związku Radzieckiego ( lokalne konflikty zbrojne, np. Abchazja, Górny Karabach)</a:t>
            </a:r>
          </a:p>
          <a:p>
            <a:r>
              <a:rPr lang="pl-PL" sz="2000" dirty="0"/>
              <a:t>1994-96, 1999-2009- napływ uchodźców z Czeczenii</a:t>
            </a:r>
          </a:p>
          <a:p>
            <a:r>
              <a:rPr lang="pl-PL" sz="2000" dirty="0"/>
              <a:t>2004- wejście do Unii Europejskiej</a:t>
            </a:r>
          </a:p>
          <a:p>
            <a:r>
              <a:rPr lang="pl-PL" sz="2000" dirty="0"/>
              <a:t>2008- tuż po wejściu do Strefy </a:t>
            </a:r>
            <a:r>
              <a:rPr lang="pl-PL" sz="2000" dirty="0" err="1"/>
              <a:t>Schengen</a:t>
            </a:r>
            <a:endParaRPr lang="pl-PL" sz="2000" dirty="0"/>
          </a:p>
          <a:p>
            <a:r>
              <a:rPr lang="pl-PL" sz="2000" dirty="0"/>
              <a:t>2013- rekordowy rok pod względem ilości wniosków o nadanie statusu uchodźcy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98407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Skala migracji przymusowej do Polski</a:t>
            </a:r>
            <a:b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sz="3100" dirty="0" smtClean="0">
                <a:solidFill>
                  <a:schemeClr val="accent1">
                    <a:lumMod val="50000"/>
                  </a:schemeClr>
                </a:solidFill>
              </a:rPr>
              <a:t>Liczba złożonych wniosków o ochronę międzynarodową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(</a:t>
            </a:r>
            <a:r>
              <a:rPr lang="pl-PL" sz="2800" dirty="0" smtClean="0">
                <a:solidFill>
                  <a:schemeClr val="accent1">
                    <a:lumMod val="50000"/>
                  </a:schemeClr>
                </a:solidFill>
              </a:rPr>
              <a:t>Dane UDSC za okres 01.01- 29.02.2016)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5" name="Symbol zastępczy zawartości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699134"/>
            <a:ext cx="8596312" cy="2952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9559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32761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Cel integracji cudzoziemców a cel pomocy społecznej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6" name="Symbol zastępczy tekstu 5"/>
          <p:cNvSpPr>
            <a:spLocks noGrp="1"/>
          </p:cNvSpPr>
          <p:nvPr>
            <p:ph type="body" idx="1"/>
          </p:nvPr>
        </p:nvSpPr>
        <p:spPr>
          <a:xfrm>
            <a:off x="675745" y="1861851"/>
            <a:ext cx="4185623" cy="572877"/>
          </a:xfrm>
        </p:spPr>
        <p:txBody>
          <a:bodyPr/>
          <a:lstStyle/>
          <a:p>
            <a:r>
              <a:rPr lang="pl-PL" u="sng" dirty="0" smtClean="0"/>
              <a:t>Integracja cudzoziemców:</a:t>
            </a:r>
            <a:endParaRPr lang="pl-PL" u="sng" dirty="0"/>
          </a:p>
        </p:txBody>
      </p:sp>
      <p:sp>
        <p:nvSpPr>
          <p:cNvPr id="7" name="Symbol zastępczy zawartości 6"/>
          <p:cNvSpPr>
            <a:spLocks noGrp="1"/>
          </p:cNvSpPr>
          <p:nvPr>
            <p:ph sz="half" idx="2"/>
          </p:nvPr>
        </p:nvSpPr>
        <p:spPr>
          <a:xfrm>
            <a:off x="4995896" y="2627077"/>
            <a:ext cx="4185623" cy="3304117"/>
          </a:xfrm>
        </p:spPr>
        <p:txBody>
          <a:bodyPr>
            <a:normAutofit fontScale="92500" lnSpcReduction="10000"/>
          </a:bodyPr>
          <a:lstStyle/>
          <a:p>
            <a:r>
              <a:rPr lang="pl-PL" dirty="0" smtClean="0"/>
              <a:t>Umożliwienie przezwyciężenia trudnych sytuacji życiowych tym, którzy nie są w stanie tego zrobić wykorzystując własne zasoby</a:t>
            </a:r>
          </a:p>
          <a:p>
            <a:r>
              <a:rPr lang="pl-PL" dirty="0" smtClean="0"/>
              <a:t>Wsparcie w wysiłkach zmierzających do zaspokojenia potrzeb i zapewnienia godnych warunków życia</a:t>
            </a:r>
          </a:p>
          <a:p>
            <a:r>
              <a:rPr lang="pl-PL" dirty="0" smtClean="0"/>
              <a:t>Zapobieganie trudnym sytuacjom życiowym</a:t>
            </a:r>
          </a:p>
          <a:p>
            <a:r>
              <a:rPr lang="pl-PL" dirty="0" smtClean="0"/>
              <a:t>Usamodzielnienie się osób i rodzin</a:t>
            </a:r>
          </a:p>
          <a:p>
            <a:r>
              <a:rPr lang="pl-PL" dirty="0" smtClean="0"/>
              <a:t>Integracja ze środowiskiem</a:t>
            </a:r>
            <a:endParaRPr lang="pl-PL" dirty="0"/>
          </a:p>
        </p:txBody>
      </p:sp>
      <p:sp>
        <p:nvSpPr>
          <p:cNvPr id="8" name="Symbol zastępczy tekstu 7"/>
          <p:cNvSpPr>
            <a:spLocks noGrp="1"/>
          </p:cNvSpPr>
          <p:nvPr>
            <p:ph type="body" sz="quarter" idx="3"/>
          </p:nvPr>
        </p:nvSpPr>
        <p:spPr>
          <a:xfrm>
            <a:off x="5088383" y="1861851"/>
            <a:ext cx="4185618" cy="572877"/>
          </a:xfrm>
        </p:spPr>
        <p:txBody>
          <a:bodyPr/>
          <a:lstStyle/>
          <a:p>
            <a:r>
              <a:rPr lang="pl-PL" u="sng" dirty="0" smtClean="0"/>
              <a:t>Pomoc społeczna:</a:t>
            </a:r>
            <a:endParaRPr lang="pl-PL" u="sng" dirty="0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4"/>
          </p:nvPr>
        </p:nvSpPr>
        <p:spPr>
          <a:xfrm>
            <a:off x="406215" y="2627077"/>
            <a:ext cx="4185617" cy="3304117"/>
          </a:xfrm>
        </p:spPr>
        <p:txBody>
          <a:bodyPr/>
          <a:lstStyle/>
          <a:p>
            <a:r>
              <a:rPr lang="pl-PL" dirty="0" smtClean="0"/>
              <a:t>Doprowadzenie do możliwości samodzielnego funkcjonowania cudzoziemca w Polsce, w tym- na rynku pracy.</a:t>
            </a:r>
          </a:p>
          <a:p>
            <a:r>
              <a:rPr lang="pl-PL" dirty="0" smtClean="0"/>
              <a:t>Uniezależnienie się od świadczeń pomocy społecznej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7276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77677"/>
          </a:xfrm>
        </p:spPr>
        <p:txBody>
          <a:bodyPr>
            <a:normAutofit fontScale="90000"/>
          </a:bodyPr>
          <a:lstStyle/>
          <a:p>
            <a:r>
              <a:rPr lang="pl-PL" sz="2700" dirty="0" smtClean="0">
                <a:solidFill>
                  <a:schemeClr val="accent1">
                    <a:lumMod val="50000"/>
                  </a:schemeClr>
                </a:solidFill>
              </a:rPr>
              <a:t>Uprawnieni do korzystania z pomocy społecznej są cudzoziemcy posiadający</a:t>
            </a:r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: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>
          <a:xfrm>
            <a:off x="677334" y="1696599"/>
            <a:ext cx="8596668" cy="4344764"/>
          </a:xfrm>
        </p:spPr>
        <p:txBody>
          <a:bodyPr/>
          <a:lstStyle/>
          <a:p>
            <a:r>
              <a:rPr lang="pl-PL" dirty="0" smtClean="0"/>
              <a:t>Zezwolenie na pobyt stały</a:t>
            </a:r>
          </a:p>
          <a:p>
            <a:r>
              <a:rPr lang="pl-PL" dirty="0" smtClean="0"/>
              <a:t>Zezwolenie na pobyt rezydenta długoterminowego WE</a:t>
            </a:r>
          </a:p>
          <a:p>
            <a:r>
              <a:rPr lang="pl-PL" dirty="0" smtClean="0"/>
              <a:t>Status uchodźcy</a:t>
            </a:r>
          </a:p>
          <a:p>
            <a:r>
              <a:rPr lang="pl-PL" dirty="0" smtClean="0"/>
              <a:t>Ochronę uzupełniającą</a:t>
            </a:r>
          </a:p>
          <a:p>
            <a:r>
              <a:rPr lang="pl-PL" dirty="0" smtClean="0"/>
              <a:t>Zezwolenie na pobyt czasowy dla członków rodzin uchodźców i osób posiadających ochronę uzupełniającą</a:t>
            </a:r>
          </a:p>
          <a:p>
            <a:r>
              <a:rPr lang="pl-PL" dirty="0" smtClean="0"/>
              <a:t>Zezwolenie na pobyt czasowy dla rezydentów długoterminowych WE w innych państwach, którzy chcą podjąć zatrudnienie w Polsce</a:t>
            </a:r>
          </a:p>
          <a:p>
            <a:pPr marL="0" indent="0">
              <a:buNone/>
            </a:pPr>
            <a:r>
              <a:rPr lang="pl-PL" dirty="0" smtClean="0"/>
              <a:t>W zakresie interwencyjnym:</a:t>
            </a:r>
          </a:p>
          <a:p>
            <a:r>
              <a:rPr lang="pl-PL" dirty="0" smtClean="0"/>
              <a:t>Zgodę na pobyt ze względów humanitarnych</a:t>
            </a:r>
          </a:p>
          <a:p>
            <a:r>
              <a:rPr lang="pl-PL" dirty="0" smtClean="0"/>
              <a:t>Zgodę na pobyt tolerowany</a:t>
            </a:r>
          </a:p>
          <a:p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78890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Pomoc dla ubiegających się o ochronę międzynarodową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pic>
        <p:nvPicPr>
          <p:cNvPr id="9" name="Symbol zastępczy zawartości 8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89525" y="2298420"/>
            <a:ext cx="4184650" cy="3605773"/>
          </a:xfrm>
          <a:prstGeom prst="rect">
            <a:avLst/>
          </a:prstGeom>
        </p:spPr>
      </p:pic>
      <p:pic>
        <p:nvPicPr>
          <p:cNvPr id="13" name="Symbol zastępczy zawartości 12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677863" y="2311039"/>
            <a:ext cx="4183062" cy="3580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5750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899711"/>
          </a:xfrm>
        </p:spPr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Pomoc dla uznanych uchodźców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9" name="Symbol zastępczy zawartości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1660004"/>
              </p:ext>
            </p:extLst>
          </p:nvPr>
        </p:nvGraphicFramePr>
        <p:xfrm>
          <a:off x="677863" y="1663547"/>
          <a:ext cx="8596312" cy="437847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03309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Niematerialne formy pomocy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7097476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3727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solidFill>
                  <a:schemeClr val="accent1">
                    <a:lumMod val="50000"/>
                  </a:schemeClr>
                </a:solidFill>
              </a:rPr>
              <a:t>Oferta pomocowa organizacji pozarządowych</a:t>
            </a:r>
            <a:endParaRPr lang="pl-PL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lvl="0" indent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 smtClean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b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ezpłatna pomoc prawna </a:t>
            </a:r>
          </a:p>
          <a:p>
            <a:pPr marL="0" lvl="0" indent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 smtClean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b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ezpłatne doradztwo integracyjne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d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ziałania informacyjne za pośrednictwem Internetu</a:t>
            </a: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tłumaczenia </a:t>
            </a: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p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omoc w poszukiwaniu pracy</a:t>
            </a: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zajęcia kulturalne aktywizujące migrantów</a:t>
            </a: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e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dukacja społeczna</a:t>
            </a: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działania </a:t>
            </a:r>
            <a:r>
              <a:rPr lang="pl-PL" altLang="pl-PL" sz="1600" b="1" kern="0" dirty="0" err="1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rzecznicze</a:t>
            </a:r>
            <a:r>
              <a:rPr lang="pl-PL" altLang="pl-PL" sz="1600" b="1" kern="0" dirty="0" smtClean="0">
                <a:solidFill>
                  <a:srgbClr val="000000"/>
                </a:solidFill>
                <a:latin typeface="Arial" panose="020B0604020202020204" pitchFamily="34" charset="0"/>
                <a:cs typeface="Arial"/>
              </a:rPr>
              <a:t> w kwestiach migrantów</a:t>
            </a: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Font typeface="Wingdings" panose="05000000000000000000" pitchFamily="2" charset="2"/>
              <a:buChar char="¡"/>
            </a:pPr>
            <a:endParaRPr lang="pl-PL" altLang="pl-PL" sz="1600" b="1" kern="0" dirty="0">
              <a:solidFill>
                <a:srgbClr val="000000"/>
              </a:solidFill>
              <a:latin typeface="Arial" panose="020B0604020202020204" pitchFamily="34" charset="0"/>
              <a:cs typeface="Arial"/>
            </a:endParaRPr>
          </a:p>
          <a:p>
            <a:pPr lvl="0" defTabSz="914400" fontAlgn="base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6666"/>
              </a:buClr>
              <a:buSzPct val="70000"/>
              <a:buNone/>
            </a:pPr>
            <a:endParaRPr lang="pl-PL" altLang="pl-PL" sz="1600" b="1" kern="0" dirty="0">
              <a:solidFill>
                <a:srgbClr val="000000"/>
              </a:solidFill>
              <a:latin typeface="Verdana"/>
              <a:cs typeface="Arial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4795438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a">
  <a:themeElements>
    <a:clrScheme name="Faseta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352</TotalTime>
  <Words>356</Words>
  <Application>Microsoft Office PowerPoint</Application>
  <PresentationFormat>Panoramiczny</PresentationFormat>
  <Paragraphs>64</Paragraphs>
  <Slides>11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11</vt:i4>
      </vt:variant>
    </vt:vector>
  </HeadingPairs>
  <TitlesOfParts>
    <vt:vector size="17" baseType="lpstr">
      <vt:lpstr>Arial</vt:lpstr>
      <vt:lpstr>Trebuchet MS</vt:lpstr>
      <vt:lpstr>Verdana</vt:lpstr>
      <vt:lpstr>Wingdings</vt:lpstr>
      <vt:lpstr>Wingdings 3</vt:lpstr>
      <vt:lpstr>Faseta</vt:lpstr>
      <vt:lpstr>Oferta pomocy społecznej dla uchodźców</vt:lpstr>
      <vt:lpstr>Rys historyczny poszukiwania ochrony w Polsce</vt:lpstr>
      <vt:lpstr>Skala migracji przymusowej do Polski Liczba złożonych wniosków o ochronę międzynarodową (Dane UDSC za okres 01.01- 29.02.2016)</vt:lpstr>
      <vt:lpstr>Cel integracji cudzoziemców a cel pomocy społecznej</vt:lpstr>
      <vt:lpstr>Uprawnieni do korzystania z pomocy społecznej są cudzoziemcy posiadający:</vt:lpstr>
      <vt:lpstr>Pomoc dla ubiegających się o ochronę międzynarodową</vt:lpstr>
      <vt:lpstr>Pomoc dla uznanych uchodźców</vt:lpstr>
      <vt:lpstr>Niematerialne formy pomocy</vt:lpstr>
      <vt:lpstr>Oferta pomocowa organizacji pozarządowych</vt:lpstr>
      <vt:lpstr>Akty prawne </vt:lpstr>
      <vt:lpstr>Dziękuję za uwagę 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Oferta pomocy społecznej dla uchodźców</dc:title>
  <dc:creator>Bogusia</dc:creator>
  <cp:lastModifiedBy>Bogusia</cp:lastModifiedBy>
  <cp:revision>21</cp:revision>
  <dcterms:created xsi:type="dcterms:W3CDTF">2016-03-31T13:34:31Z</dcterms:created>
  <dcterms:modified xsi:type="dcterms:W3CDTF">2016-04-08T13:29:20Z</dcterms:modified>
</cp:coreProperties>
</file>