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1" r:id="rId3"/>
    <p:sldId id="258" r:id="rId4"/>
    <p:sldId id="259" r:id="rId5"/>
    <p:sldId id="260" r:id="rId6"/>
    <p:sldId id="263" r:id="rId7"/>
    <p:sldId id="261" r:id="rId8"/>
    <p:sldId id="282" r:id="rId9"/>
    <p:sldId id="268" r:id="rId10"/>
    <p:sldId id="270" r:id="rId11"/>
    <p:sldId id="266" r:id="rId12"/>
    <p:sldId id="267" r:id="rId13"/>
    <p:sldId id="277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408" autoAdjust="0"/>
    <p:restoredTop sz="94660"/>
  </p:normalViewPr>
  <p:slideViewPr>
    <p:cSldViewPr>
      <p:cViewPr varScale="1">
        <p:scale>
          <a:sx n="72" d="100"/>
          <a:sy n="72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624B4-0C21-4E60-9F07-5E1D6069BEF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A941DD3-9D71-4823-AD81-724490688A44}">
      <dgm:prSet phldrT="[Text]"/>
      <dgm:spPr/>
      <dgm:t>
        <a:bodyPr/>
        <a:lstStyle/>
        <a:p>
          <a:r>
            <a:rPr lang="pl-PL" dirty="0" smtClean="0"/>
            <a:t>Zaburzenia potraumatyczne</a:t>
          </a:r>
          <a:endParaRPr lang="pl-PL" dirty="0"/>
        </a:p>
      </dgm:t>
    </dgm:pt>
    <dgm:pt modelId="{9D99028E-F5FC-40A6-BFA6-F422CA3987D4}" type="parTrans" cxnId="{726D7DC2-F2C6-4005-8356-C524C7136E7D}">
      <dgm:prSet/>
      <dgm:spPr/>
      <dgm:t>
        <a:bodyPr/>
        <a:lstStyle/>
        <a:p>
          <a:endParaRPr lang="pl-PL"/>
        </a:p>
      </dgm:t>
    </dgm:pt>
    <dgm:pt modelId="{3A1D9735-6BE7-4452-9E08-E19A1277BE61}" type="sibTrans" cxnId="{726D7DC2-F2C6-4005-8356-C524C7136E7D}">
      <dgm:prSet/>
      <dgm:spPr/>
      <dgm:t>
        <a:bodyPr/>
        <a:lstStyle/>
        <a:p>
          <a:endParaRPr lang="pl-PL"/>
        </a:p>
      </dgm:t>
    </dgm:pt>
    <dgm:pt modelId="{72A75EBB-CBC4-4D4C-AE53-462F28E6E885}">
      <dgm:prSet phldrT="[Text]"/>
      <dgm:spPr/>
      <dgm:t>
        <a:bodyPr/>
        <a:lstStyle/>
        <a:p>
          <a:r>
            <a:rPr lang="pl-PL" dirty="0" smtClean="0"/>
            <a:t>Odmienność kulturowa</a:t>
          </a:r>
          <a:endParaRPr lang="pl-PL" dirty="0"/>
        </a:p>
      </dgm:t>
    </dgm:pt>
    <dgm:pt modelId="{18F286B7-A1F4-4B7E-8B14-44CE0CF82EBF}" type="parTrans" cxnId="{AE679684-0830-403B-8696-F94B71C818C9}">
      <dgm:prSet/>
      <dgm:spPr/>
      <dgm:t>
        <a:bodyPr/>
        <a:lstStyle/>
        <a:p>
          <a:endParaRPr lang="pl-PL"/>
        </a:p>
      </dgm:t>
    </dgm:pt>
    <dgm:pt modelId="{1CE2F91A-EB0B-4FB8-B7B3-C3B527C8AF6B}" type="sibTrans" cxnId="{AE679684-0830-403B-8696-F94B71C818C9}">
      <dgm:prSet/>
      <dgm:spPr/>
      <dgm:t>
        <a:bodyPr/>
        <a:lstStyle/>
        <a:p>
          <a:endParaRPr lang="pl-PL"/>
        </a:p>
      </dgm:t>
    </dgm:pt>
    <dgm:pt modelId="{A7A63142-58DA-429E-99B8-077384B5617E}">
      <dgm:prSet phldrT="[Text]"/>
      <dgm:spPr/>
      <dgm:t>
        <a:bodyPr/>
        <a:lstStyle/>
        <a:p>
          <a:r>
            <a:rPr lang="pl-PL" dirty="0" smtClean="0"/>
            <a:t>Bycie uchodźcą</a:t>
          </a:r>
          <a:endParaRPr lang="pl-PL" dirty="0"/>
        </a:p>
      </dgm:t>
    </dgm:pt>
    <dgm:pt modelId="{FAA5D671-1AA9-47AB-A62A-B2BD3799315D}" type="parTrans" cxnId="{C052FBA5-58F9-4298-8A7F-FB74F0D94DA3}">
      <dgm:prSet/>
      <dgm:spPr/>
      <dgm:t>
        <a:bodyPr/>
        <a:lstStyle/>
        <a:p>
          <a:endParaRPr lang="pl-PL"/>
        </a:p>
      </dgm:t>
    </dgm:pt>
    <dgm:pt modelId="{9DCCB6FF-C9BB-4EA2-90B8-833F14ED3E65}" type="sibTrans" cxnId="{C052FBA5-58F9-4298-8A7F-FB74F0D94DA3}">
      <dgm:prSet/>
      <dgm:spPr/>
      <dgm:t>
        <a:bodyPr/>
        <a:lstStyle/>
        <a:p>
          <a:endParaRPr lang="pl-PL"/>
        </a:p>
      </dgm:t>
    </dgm:pt>
    <dgm:pt modelId="{C10CEA6C-1A44-403B-AD40-EBA9FEA7D6ED}" type="pres">
      <dgm:prSet presAssocID="{93C624B4-0C21-4E60-9F07-5E1D6069BEF6}" presName="compositeShape" presStyleCnt="0">
        <dgm:presLayoutVars>
          <dgm:chMax val="7"/>
          <dgm:dir/>
          <dgm:resizeHandles val="exact"/>
        </dgm:presLayoutVars>
      </dgm:prSet>
      <dgm:spPr/>
    </dgm:pt>
    <dgm:pt modelId="{E3E1ECF4-7F7A-4A5B-8284-086537F4199C}" type="pres">
      <dgm:prSet presAssocID="{8A941DD3-9D71-4823-AD81-724490688A44}" presName="circ1" presStyleLbl="vennNode1" presStyleIdx="0" presStyleCnt="3"/>
      <dgm:spPr/>
      <dgm:t>
        <a:bodyPr/>
        <a:lstStyle/>
        <a:p>
          <a:endParaRPr lang="pl-PL"/>
        </a:p>
      </dgm:t>
    </dgm:pt>
    <dgm:pt modelId="{9DC5FD67-4F64-4512-8710-90D15B898DF7}" type="pres">
      <dgm:prSet presAssocID="{8A941DD3-9D71-4823-AD81-724490688A4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417DF21-54CC-4302-98BB-713D622D6190}" type="pres">
      <dgm:prSet presAssocID="{72A75EBB-CBC4-4D4C-AE53-462F28E6E885}" presName="circ2" presStyleLbl="vennNode1" presStyleIdx="1" presStyleCnt="3"/>
      <dgm:spPr/>
      <dgm:t>
        <a:bodyPr/>
        <a:lstStyle/>
        <a:p>
          <a:endParaRPr lang="pl-PL"/>
        </a:p>
      </dgm:t>
    </dgm:pt>
    <dgm:pt modelId="{0E8ED621-E736-48B9-B78F-A5843FE1F832}" type="pres">
      <dgm:prSet presAssocID="{72A75EBB-CBC4-4D4C-AE53-462F28E6E88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90200D-4980-4D3F-A3DE-068BAE30D171}" type="pres">
      <dgm:prSet presAssocID="{A7A63142-58DA-429E-99B8-077384B5617E}" presName="circ3" presStyleLbl="vennNode1" presStyleIdx="2" presStyleCnt="3" custLinFactNeighborX="-1391" custLinFactNeighborY="-965"/>
      <dgm:spPr/>
      <dgm:t>
        <a:bodyPr/>
        <a:lstStyle/>
        <a:p>
          <a:endParaRPr lang="pl-PL"/>
        </a:p>
      </dgm:t>
    </dgm:pt>
    <dgm:pt modelId="{803965D5-8595-4D7C-8C1F-6A158EF6179C}" type="pres">
      <dgm:prSet presAssocID="{A7A63142-58DA-429E-99B8-077384B5617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205D4C3-A815-47ED-9F8D-192F5B9EBB5E}" type="presOf" srcId="{8A941DD3-9D71-4823-AD81-724490688A44}" destId="{9DC5FD67-4F64-4512-8710-90D15B898DF7}" srcOrd="1" destOrd="0" presId="urn:microsoft.com/office/officeart/2005/8/layout/venn1"/>
    <dgm:cxn modelId="{726D7DC2-F2C6-4005-8356-C524C7136E7D}" srcId="{93C624B4-0C21-4E60-9F07-5E1D6069BEF6}" destId="{8A941DD3-9D71-4823-AD81-724490688A44}" srcOrd="0" destOrd="0" parTransId="{9D99028E-F5FC-40A6-BFA6-F422CA3987D4}" sibTransId="{3A1D9735-6BE7-4452-9E08-E19A1277BE61}"/>
    <dgm:cxn modelId="{4BBBD464-25A6-4C65-B51A-4A625B408D9C}" type="presOf" srcId="{72A75EBB-CBC4-4D4C-AE53-462F28E6E885}" destId="{B417DF21-54CC-4302-98BB-713D622D6190}" srcOrd="0" destOrd="0" presId="urn:microsoft.com/office/officeart/2005/8/layout/venn1"/>
    <dgm:cxn modelId="{C052FBA5-58F9-4298-8A7F-FB74F0D94DA3}" srcId="{93C624B4-0C21-4E60-9F07-5E1D6069BEF6}" destId="{A7A63142-58DA-429E-99B8-077384B5617E}" srcOrd="2" destOrd="0" parTransId="{FAA5D671-1AA9-47AB-A62A-B2BD3799315D}" sibTransId="{9DCCB6FF-C9BB-4EA2-90B8-833F14ED3E65}"/>
    <dgm:cxn modelId="{D6ED526E-74CE-4C1F-B9A8-39DE5C52C8CD}" type="presOf" srcId="{8A941DD3-9D71-4823-AD81-724490688A44}" destId="{E3E1ECF4-7F7A-4A5B-8284-086537F4199C}" srcOrd="0" destOrd="0" presId="urn:microsoft.com/office/officeart/2005/8/layout/venn1"/>
    <dgm:cxn modelId="{03D3A3E8-991C-497E-9881-D916E9297F33}" type="presOf" srcId="{93C624B4-0C21-4E60-9F07-5E1D6069BEF6}" destId="{C10CEA6C-1A44-403B-AD40-EBA9FEA7D6ED}" srcOrd="0" destOrd="0" presId="urn:microsoft.com/office/officeart/2005/8/layout/venn1"/>
    <dgm:cxn modelId="{D3F87428-399D-4751-8158-23E1602D1A9B}" type="presOf" srcId="{A7A63142-58DA-429E-99B8-077384B5617E}" destId="{803965D5-8595-4D7C-8C1F-6A158EF6179C}" srcOrd="1" destOrd="0" presId="urn:microsoft.com/office/officeart/2005/8/layout/venn1"/>
    <dgm:cxn modelId="{81A5A44A-6718-44B3-9FE4-C5DB88DBE5BF}" type="presOf" srcId="{72A75EBB-CBC4-4D4C-AE53-462F28E6E885}" destId="{0E8ED621-E736-48B9-B78F-A5843FE1F832}" srcOrd="1" destOrd="0" presId="urn:microsoft.com/office/officeart/2005/8/layout/venn1"/>
    <dgm:cxn modelId="{AE679684-0830-403B-8696-F94B71C818C9}" srcId="{93C624B4-0C21-4E60-9F07-5E1D6069BEF6}" destId="{72A75EBB-CBC4-4D4C-AE53-462F28E6E885}" srcOrd="1" destOrd="0" parTransId="{18F286B7-A1F4-4B7E-8B14-44CE0CF82EBF}" sibTransId="{1CE2F91A-EB0B-4FB8-B7B3-C3B527C8AF6B}"/>
    <dgm:cxn modelId="{2E61E79D-1362-420D-A7F8-41A61D52645A}" type="presOf" srcId="{A7A63142-58DA-429E-99B8-077384B5617E}" destId="{8290200D-4980-4D3F-A3DE-068BAE30D171}" srcOrd="0" destOrd="0" presId="urn:microsoft.com/office/officeart/2005/8/layout/venn1"/>
    <dgm:cxn modelId="{6E43612E-E2DA-46BE-8FBE-AEC8FA3A944A}" type="presParOf" srcId="{C10CEA6C-1A44-403B-AD40-EBA9FEA7D6ED}" destId="{E3E1ECF4-7F7A-4A5B-8284-086537F4199C}" srcOrd="0" destOrd="0" presId="urn:microsoft.com/office/officeart/2005/8/layout/venn1"/>
    <dgm:cxn modelId="{EB1AD326-0E9D-400A-B461-BBC3CE5BCE0F}" type="presParOf" srcId="{C10CEA6C-1A44-403B-AD40-EBA9FEA7D6ED}" destId="{9DC5FD67-4F64-4512-8710-90D15B898DF7}" srcOrd="1" destOrd="0" presId="urn:microsoft.com/office/officeart/2005/8/layout/venn1"/>
    <dgm:cxn modelId="{EE2516A7-8096-4B1F-BECD-A05492BB96C0}" type="presParOf" srcId="{C10CEA6C-1A44-403B-AD40-EBA9FEA7D6ED}" destId="{B417DF21-54CC-4302-98BB-713D622D6190}" srcOrd="2" destOrd="0" presId="urn:microsoft.com/office/officeart/2005/8/layout/venn1"/>
    <dgm:cxn modelId="{6AEC53FD-35D0-4828-9349-6169728FAB16}" type="presParOf" srcId="{C10CEA6C-1A44-403B-AD40-EBA9FEA7D6ED}" destId="{0E8ED621-E736-48B9-B78F-A5843FE1F832}" srcOrd="3" destOrd="0" presId="urn:microsoft.com/office/officeart/2005/8/layout/venn1"/>
    <dgm:cxn modelId="{A5DE94EA-6F27-44F4-86A1-5EE5A4722A74}" type="presParOf" srcId="{C10CEA6C-1A44-403B-AD40-EBA9FEA7D6ED}" destId="{8290200D-4980-4D3F-A3DE-068BAE30D171}" srcOrd="4" destOrd="0" presId="urn:microsoft.com/office/officeart/2005/8/layout/venn1"/>
    <dgm:cxn modelId="{A9E1664D-3502-432C-8CED-F2B467962C6E}" type="presParOf" srcId="{C10CEA6C-1A44-403B-AD40-EBA9FEA7D6ED}" destId="{803965D5-8595-4D7C-8C1F-6A158EF6179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B1DF97-94CE-45D6-A983-82E4207537E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08293B6-CB03-44CF-902B-E4AA16F1D799}">
      <dgm:prSet phldrT="[Text]"/>
      <dgm:spPr/>
      <dgm:t>
        <a:bodyPr/>
        <a:lstStyle/>
        <a:p>
          <a:r>
            <a:rPr lang="pl-PL" dirty="0" smtClean="0"/>
            <a:t>Ponowne odtwarzanie traumy</a:t>
          </a:r>
          <a:endParaRPr lang="pl-PL" dirty="0"/>
        </a:p>
      </dgm:t>
    </dgm:pt>
    <dgm:pt modelId="{C16C9B77-1358-4850-A800-EF5370184BBC}" type="parTrans" cxnId="{198B9F2E-A589-4319-BF94-2B6D1297071E}">
      <dgm:prSet/>
      <dgm:spPr/>
      <dgm:t>
        <a:bodyPr/>
        <a:lstStyle/>
        <a:p>
          <a:endParaRPr lang="pl-PL"/>
        </a:p>
      </dgm:t>
    </dgm:pt>
    <dgm:pt modelId="{075546F7-08E8-4DC7-A6F5-95528352C592}" type="sibTrans" cxnId="{198B9F2E-A589-4319-BF94-2B6D1297071E}">
      <dgm:prSet/>
      <dgm:spPr/>
      <dgm:t>
        <a:bodyPr/>
        <a:lstStyle/>
        <a:p>
          <a:endParaRPr lang="pl-PL" dirty="0"/>
        </a:p>
      </dgm:t>
    </dgm:pt>
    <dgm:pt modelId="{CF212068-6D6C-4317-8CA9-0CCF37EDE785}">
      <dgm:prSet phldrT="[Text]"/>
      <dgm:spPr/>
      <dgm:t>
        <a:bodyPr/>
        <a:lstStyle/>
        <a:p>
          <a:r>
            <a:rPr lang="pl-PL" dirty="0" smtClean="0"/>
            <a:t>Unikanie / odrętwienie emocjalne</a:t>
          </a:r>
          <a:endParaRPr lang="pl-PL" dirty="0"/>
        </a:p>
      </dgm:t>
    </dgm:pt>
    <dgm:pt modelId="{B77578EB-B02E-4614-AA83-A610194B1BB0}" type="parTrans" cxnId="{C72FFB5D-6F1B-4400-9153-DC7F7DE8FF1E}">
      <dgm:prSet/>
      <dgm:spPr/>
      <dgm:t>
        <a:bodyPr/>
        <a:lstStyle/>
        <a:p>
          <a:endParaRPr lang="pl-PL"/>
        </a:p>
      </dgm:t>
    </dgm:pt>
    <dgm:pt modelId="{C9F7350F-A686-4274-BE43-2A20E753FC62}" type="sibTrans" cxnId="{C72FFB5D-6F1B-4400-9153-DC7F7DE8FF1E}">
      <dgm:prSet/>
      <dgm:spPr/>
      <dgm:t>
        <a:bodyPr/>
        <a:lstStyle/>
        <a:p>
          <a:endParaRPr lang="pl-PL"/>
        </a:p>
      </dgm:t>
    </dgm:pt>
    <dgm:pt modelId="{BCD28132-FE44-4EDE-A8A0-E5EBBD11BE11}">
      <dgm:prSet phldrT="[Text]"/>
      <dgm:spPr/>
      <dgm:t>
        <a:bodyPr/>
        <a:lstStyle/>
        <a:p>
          <a:r>
            <a:rPr lang="pl-PL" dirty="0" smtClean="0"/>
            <a:t>Nadmierne wzbudzenie/ nadreaktywność</a:t>
          </a:r>
          <a:endParaRPr lang="pl-PL" dirty="0"/>
        </a:p>
      </dgm:t>
    </dgm:pt>
    <dgm:pt modelId="{727351A8-B33D-489C-9253-370B5FC1925F}" type="parTrans" cxnId="{E4E6F8FD-06E7-429A-8D29-5A5EA08B631E}">
      <dgm:prSet/>
      <dgm:spPr/>
      <dgm:t>
        <a:bodyPr/>
        <a:lstStyle/>
        <a:p>
          <a:endParaRPr lang="pl-PL"/>
        </a:p>
      </dgm:t>
    </dgm:pt>
    <dgm:pt modelId="{BAF95109-F937-4AB4-BD7D-F687BE502AD5}" type="sibTrans" cxnId="{E4E6F8FD-06E7-429A-8D29-5A5EA08B631E}">
      <dgm:prSet/>
      <dgm:spPr/>
      <dgm:t>
        <a:bodyPr/>
        <a:lstStyle/>
        <a:p>
          <a:endParaRPr lang="pl-PL"/>
        </a:p>
      </dgm:t>
    </dgm:pt>
    <dgm:pt modelId="{14E5B9B0-4503-4920-92C7-5AB4E3DF2BF2}" type="pres">
      <dgm:prSet presAssocID="{33B1DF97-94CE-45D6-A983-82E4207537E2}" presName="Name0" presStyleCnt="0">
        <dgm:presLayoutVars>
          <dgm:dir/>
          <dgm:resizeHandles val="exact"/>
        </dgm:presLayoutVars>
      </dgm:prSet>
      <dgm:spPr/>
    </dgm:pt>
    <dgm:pt modelId="{740CA9E4-AA1E-4042-99FF-870561F3BFEE}" type="pres">
      <dgm:prSet presAssocID="{A08293B6-CB03-44CF-902B-E4AA16F1D79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25F876-E296-404B-86B4-C0C68BDC292D}" type="pres">
      <dgm:prSet presAssocID="{075546F7-08E8-4DC7-A6F5-95528352C592}" presName="sibTrans" presStyleLbl="sibTrans2D1" presStyleIdx="0" presStyleCnt="2"/>
      <dgm:spPr>
        <a:prstGeom prst="plus">
          <a:avLst/>
        </a:prstGeom>
      </dgm:spPr>
      <dgm:t>
        <a:bodyPr/>
        <a:lstStyle/>
        <a:p>
          <a:endParaRPr lang="pl-PL"/>
        </a:p>
      </dgm:t>
    </dgm:pt>
    <dgm:pt modelId="{1A87D685-8029-41B2-8D6A-655400DF230B}" type="pres">
      <dgm:prSet presAssocID="{075546F7-08E8-4DC7-A6F5-95528352C592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3F742CBD-A57C-484B-B863-27403AE2963D}" type="pres">
      <dgm:prSet presAssocID="{CF212068-6D6C-4317-8CA9-0CCF37EDE78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B049D10-322A-429B-BCAA-895043D815DA}" type="pres">
      <dgm:prSet presAssocID="{C9F7350F-A686-4274-BE43-2A20E753FC62}" presName="sibTrans" presStyleLbl="sibTrans2D1" presStyleIdx="1" presStyleCnt="2"/>
      <dgm:spPr>
        <a:prstGeom prst="plus">
          <a:avLst/>
        </a:prstGeom>
      </dgm:spPr>
      <dgm:t>
        <a:bodyPr/>
        <a:lstStyle/>
        <a:p>
          <a:endParaRPr lang="pl-PL"/>
        </a:p>
      </dgm:t>
    </dgm:pt>
    <dgm:pt modelId="{C898B173-B13C-4EAD-9C0D-361078FEED8F}" type="pres">
      <dgm:prSet presAssocID="{C9F7350F-A686-4274-BE43-2A20E753FC62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6F421AE4-1B92-434F-BD64-099DD3524245}" type="pres">
      <dgm:prSet presAssocID="{BCD28132-FE44-4EDE-A8A0-E5EBBD11BE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4E6F8FD-06E7-429A-8D29-5A5EA08B631E}" srcId="{33B1DF97-94CE-45D6-A983-82E4207537E2}" destId="{BCD28132-FE44-4EDE-A8A0-E5EBBD11BE11}" srcOrd="2" destOrd="0" parTransId="{727351A8-B33D-489C-9253-370B5FC1925F}" sibTransId="{BAF95109-F937-4AB4-BD7D-F687BE502AD5}"/>
    <dgm:cxn modelId="{F9FA26FB-2196-4DA6-8B69-CC30FB9FD403}" type="presOf" srcId="{BCD28132-FE44-4EDE-A8A0-E5EBBD11BE11}" destId="{6F421AE4-1B92-434F-BD64-099DD3524245}" srcOrd="0" destOrd="0" presId="urn:microsoft.com/office/officeart/2005/8/layout/process1"/>
    <dgm:cxn modelId="{166C60C3-3B7C-4591-9453-0F3AE3D5298A}" type="presOf" srcId="{075546F7-08E8-4DC7-A6F5-95528352C592}" destId="{1A87D685-8029-41B2-8D6A-655400DF230B}" srcOrd="1" destOrd="0" presId="urn:microsoft.com/office/officeart/2005/8/layout/process1"/>
    <dgm:cxn modelId="{CC24BE6E-F1F9-4A35-B20D-2E12E3435D13}" type="presOf" srcId="{075546F7-08E8-4DC7-A6F5-95528352C592}" destId="{2C25F876-E296-404B-86B4-C0C68BDC292D}" srcOrd="0" destOrd="0" presId="urn:microsoft.com/office/officeart/2005/8/layout/process1"/>
    <dgm:cxn modelId="{16BBCAB4-3C16-492F-AD64-4411941D0638}" type="presOf" srcId="{A08293B6-CB03-44CF-902B-E4AA16F1D799}" destId="{740CA9E4-AA1E-4042-99FF-870561F3BFEE}" srcOrd="0" destOrd="0" presId="urn:microsoft.com/office/officeart/2005/8/layout/process1"/>
    <dgm:cxn modelId="{64DB6FE1-14DC-41C4-9065-4EFF49081978}" type="presOf" srcId="{CF212068-6D6C-4317-8CA9-0CCF37EDE785}" destId="{3F742CBD-A57C-484B-B863-27403AE2963D}" srcOrd="0" destOrd="0" presId="urn:microsoft.com/office/officeart/2005/8/layout/process1"/>
    <dgm:cxn modelId="{198B9F2E-A589-4319-BF94-2B6D1297071E}" srcId="{33B1DF97-94CE-45D6-A983-82E4207537E2}" destId="{A08293B6-CB03-44CF-902B-E4AA16F1D799}" srcOrd="0" destOrd="0" parTransId="{C16C9B77-1358-4850-A800-EF5370184BBC}" sibTransId="{075546F7-08E8-4DC7-A6F5-95528352C592}"/>
    <dgm:cxn modelId="{91E8C04F-065E-404F-859D-A37B18DBD4F2}" type="presOf" srcId="{33B1DF97-94CE-45D6-A983-82E4207537E2}" destId="{14E5B9B0-4503-4920-92C7-5AB4E3DF2BF2}" srcOrd="0" destOrd="0" presId="urn:microsoft.com/office/officeart/2005/8/layout/process1"/>
    <dgm:cxn modelId="{C72FFB5D-6F1B-4400-9153-DC7F7DE8FF1E}" srcId="{33B1DF97-94CE-45D6-A983-82E4207537E2}" destId="{CF212068-6D6C-4317-8CA9-0CCF37EDE785}" srcOrd="1" destOrd="0" parTransId="{B77578EB-B02E-4614-AA83-A610194B1BB0}" sibTransId="{C9F7350F-A686-4274-BE43-2A20E753FC62}"/>
    <dgm:cxn modelId="{2B368AA7-2106-4D96-8FE3-526809CC275D}" type="presOf" srcId="{C9F7350F-A686-4274-BE43-2A20E753FC62}" destId="{EB049D10-322A-429B-BCAA-895043D815DA}" srcOrd="0" destOrd="0" presId="urn:microsoft.com/office/officeart/2005/8/layout/process1"/>
    <dgm:cxn modelId="{76DB52B9-52EE-4D30-82C9-BCF349769A75}" type="presOf" srcId="{C9F7350F-A686-4274-BE43-2A20E753FC62}" destId="{C898B173-B13C-4EAD-9C0D-361078FEED8F}" srcOrd="1" destOrd="0" presId="urn:microsoft.com/office/officeart/2005/8/layout/process1"/>
    <dgm:cxn modelId="{BC11DA1E-8746-40F2-BEF0-3861C5FF3743}" type="presParOf" srcId="{14E5B9B0-4503-4920-92C7-5AB4E3DF2BF2}" destId="{740CA9E4-AA1E-4042-99FF-870561F3BFEE}" srcOrd="0" destOrd="0" presId="urn:microsoft.com/office/officeart/2005/8/layout/process1"/>
    <dgm:cxn modelId="{0DDDBE78-B410-46D9-A394-4BE95489C4A0}" type="presParOf" srcId="{14E5B9B0-4503-4920-92C7-5AB4E3DF2BF2}" destId="{2C25F876-E296-404B-86B4-C0C68BDC292D}" srcOrd="1" destOrd="0" presId="urn:microsoft.com/office/officeart/2005/8/layout/process1"/>
    <dgm:cxn modelId="{EA9B2ACB-F564-40C0-8676-9DD97A19A481}" type="presParOf" srcId="{2C25F876-E296-404B-86B4-C0C68BDC292D}" destId="{1A87D685-8029-41B2-8D6A-655400DF230B}" srcOrd="0" destOrd="0" presId="urn:microsoft.com/office/officeart/2005/8/layout/process1"/>
    <dgm:cxn modelId="{44AD3A89-66DB-4811-9D83-65C7D5AD3777}" type="presParOf" srcId="{14E5B9B0-4503-4920-92C7-5AB4E3DF2BF2}" destId="{3F742CBD-A57C-484B-B863-27403AE2963D}" srcOrd="2" destOrd="0" presId="urn:microsoft.com/office/officeart/2005/8/layout/process1"/>
    <dgm:cxn modelId="{F4DF9CB5-88C0-4081-8898-A2D5467CB06B}" type="presParOf" srcId="{14E5B9B0-4503-4920-92C7-5AB4E3DF2BF2}" destId="{EB049D10-322A-429B-BCAA-895043D815DA}" srcOrd="3" destOrd="0" presId="urn:microsoft.com/office/officeart/2005/8/layout/process1"/>
    <dgm:cxn modelId="{DE1FAEF9-2179-4F9B-B109-69D44D743097}" type="presParOf" srcId="{EB049D10-322A-429B-BCAA-895043D815DA}" destId="{C898B173-B13C-4EAD-9C0D-361078FEED8F}" srcOrd="0" destOrd="0" presId="urn:microsoft.com/office/officeart/2005/8/layout/process1"/>
    <dgm:cxn modelId="{EF2B63EF-5C72-4B11-9097-DBFA9CF6A750}" type="presParOf" srcId="{14E5B9B0-4503-4920-92C7-5AB4E3DF2BF2}" destId="{6F421AE4-1B92-434F-BD64-099DD352424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118BA1-5946-41DA-B525-D57F18858069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C153F14-4381-457F-87BB-4483C72A3E66}">
      <dgm:prSet phldrT="[Text]"/>
      <dgm:spPr/>
      <dgm:t>
        <a:bodyPr/>
        <a:lstStyle/>
        <a:p>
          <a:r>
            <a:rPr lang="pl-PL" dirty="0" smtClean="0"/>
            <a:t>Zorientowane na traumę</a:t>
          </a:r>
        </a:p>
      </dgm:t>
    </dgm:pt>
    <dgm:pt modelId="{1674E677-F51A-4DBE-A0D0-322391DB2585}" type="parTrans" cxnId="{BF726063-6FAE-4D66-A205-DD16F0EEB76A}">
      <dgm:prSet/>
      <dgm:spPr/>
      <dgm:t>
        <a:bodyPr/>
        <a:lstStyle/>
        <a:p>
          <a:endParaRPr lang="pl-PL"/>
        </a:p>
      </dgm:t>
    </dgm:pt>
    <dgm:pt modelId="{DB33FD57-6693-45E8-AFA3-7F3A92BF32D9}" type="sibTrans" cxnId="{BF726063-6FAE-4D66-A205-DD16F0EEB76A}">
      <dgm:prSet/>
      <dgm:spPr/>
      <dgm:t>
        <a:bodyPr/>
        <a:lstStyle/>
        <a:p>
          <a:endParaRPr lang="pl-PL"/>
        </a:p>
      </dgm:t>
    </dgm:pt>
    <dgm:pt modelId="{9D2A9902-0B67-4B98-9270-633D9EF37732}">
      <dgm:prSet phldrT="[Text]"/>
      <dgm:spPr/>
      <dgm:t>
        <a:bodyPr/>
        <a:lstStyle/>
        <a:p>
          <a:r>
            <a:rPr lang="pl-PL" dirty="0" smtClean="0"/>
            <a:t>Zorientowane na stabilizację</a:t>
          </a:r>
          <a:endParaRPr lang="pl-PL" dirty="0"/>
        </a:p>
      </dgm:t>
    </dgm:pt>
    <dgm:pt modelId="{F8C594DF-F222-415F-B6C7-0C112804B048}" type="parTrans" cxnId="{E8C7D80A-95BA-4F47-949B-78D896BC4918}">
      <dgm:prSet/>
      <dgm:spPr/>
      <dgm:t>
        <a:bodyPr/>
        <a:lstStyle/>
        <a:p>
          <a:endParaRPr lang="pl-PL"/>
        </a:p>
      </dgm:t>
    </dgm:pt>
    <dgm:pt modelId="{780DC027-B2F0-4117-8295-0A4CF77303E3}" type="sibTrans" cxnId="{E8C7D80A-95BA-4F47-949B-78D896BC4918}">
      <dgm:prSet/>
      <dgm:spPr/>
      <dgm:t>
        <a:bodyPr/>
        <a:lstStyle/>
        <a:p>
          <a:endParaRPr lang="pl-PL"/>
        </a:p>
      </dgm:t>
    </dgm:pt>
    <dgm:pt modelId="{032A7C37-A387-4AAF-BE86-D30A72F6F052}" type="pres">
      <dgm:prSet presAssocID="{BB118BA1-5946-41DA-B525-D57F188580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333BC89-77BD-4E38-9D9B-E8D8244BE1D2}" type="pres">
      <dgm:prSet presAssocID="{AC153F14-4381-457F-87BB-4483C72A3E66}" presName="arrow" presStyleLbl="node1" presStyleIdx="0" presStyleCnt="2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pl-PL"/>
        </a:p>
      </dgm:t>
    </dgm:pt>
    <dgm:pt modelId="{3C1AF8CF-2535-4573-96CC-CFB4CCFA4A59}" type="pres">
      <dgm:prSet presAssocID="{9D2A9902-0B67-4B98-9270-633D9EF37732}" presName="arrow" presStyleLbl="node1" presStyleIdx="1" presStyleCnt="2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pl-PL"/>
        </a:p>
      </dgm:t>
    </dgm:pt>
  </dgm:ptLst>
  <dgm:cxnLst>
    <dgm:cxn modelId="{B595B2A5-8957-4A0A-961E-FC533A950787}" type="presOf" srcId="{AC153F14-4381-457F-87BB-4483C72A3E66}" destId="{F333BC89-77BD-4E38-9D9B-E8D8244BE1D2}" srcOrd="0" destOrd="0" presId="urn:microsoft.com/office/officeart/2005/8/layout/arrow1"/>
    <dgm:cxn modelId="{BF726063-6FAE-4D66-A205-DD16F0EEB76A}" srcId="{BB118BA1-5946-41DA-B525-D57F18858069}" destId="{AC153F14-4381-457F-87BB-4483C72A3E66}" srcOrd="0" destOrd="0" parTransId="{1674E677-F51A-4DBE-A0D0-322391DB2585}" sibTransId="{DB33FD57-6693-45E8-AFA3-7F3A92BF32D9}"/>
    <dgm:cxn modelId="{2A30F654-D948-4895-8DCE-6CD1252EDD58}" type="presOf" srcId="{BB118BA1-5946-41DA-B525-D57F18858069}" destId="{032A7C37-A387-4AAF-BE86-D30A72F6F052}" srcOrd="0" destOrd="0" presId="urn:microsoft.com/office/officeart/2005/8/layout/arrow1"/>
    <dgm:cxn modelId="{38B0D943-5BE1-4FD8-81E7-E70099756756}" type="presOf" srcId="{9D2A9902-0B67-4B98-9270-633D9EF37732}" destId="{3C1AF8CF-2535-4573-96CC-CFB4CCFA4A59}" srcOrd="0" destOrd="0" presId="urn:microsoft.com/office/officeart/2005/8/layout/arrow1"/>
    <dgm:cxn modelId="{E8C7D80A-95BA-4F47-949B-78D896BC4918}" srcId="{BB118BA1-5946-41DA-B525-D57F18858069}" destId="{9D2A9902-0B67-4B98-9270-633D9EF37732}" srcOrd="1" destOrd="0" parTransId="{F8C594DF-F222-415F-B6C7-0C112804B048}" sibTransId="{780DC027-B2F0-4117-8295-0A4CF77303E3}"/>
    <dgm:cxn modelId="{889369D8-87BF-48BA-B35C-249804955C4A}" type="presParOf" srcId="{032A7C37-A387-4AAF-BE86-D30A72F6F052}" destId="{F333BC89-77BD-4E38-9D9B-E8D8244BE1D2}" srcOrd="0" destOrd="0" presId="urn:microsoft.com/office/officeart/2005/8/layout/arrow1"/>
    <dgm:cxn modelId="{D7A4DF54-FB12-4AE3-8775-3379F94BB71E}" type="presParOf" srcId="{032A7C37-A387-4AAF-BE86-D30A72F6F052}" destId="{3C1AF8CF-2535-4573-96CC-CFB4CCFA4A5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E1ECF4-7F7A-4A5B-8284-086537F4199C}">
      <dsp:nvSpPr>
        <dsp:cNvPr id="0" name=""/>
        <dsp:cNvSpPr/>
      </dsp:nvSpPr>
      <dsp:spPr>
        <a:xfrm>
          <a:off x="2756542" y="56594"/>
          <a:ext cx="2716515" cy="27165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Zaburzenia potraumatyczne</a:t>
          </a:r>
          <a:endParaRPr lang="pl-PL" sz="2300" kern="1200" dirty="0"/>
        </a:p>
      </dsp:txBody>
      <dsp:txXfrm>
        <a:off x="3118744" y="531984"/>
        <a:ext cx="1992111" cy="1222431"/>
      </dsp:txXfrm>
    </dsp:sp>
    <dsp:sp modelId="{B417DF21-54CC-4302-98BB-713D622D6190}">
      <dsp:nvSpPr>
        <dsp:cNvPr id="0" name=""/>
        <dsp:cNvSpPr/>
      </dsp:nvSpPr>
      <dsp:spPr>
        <a:xfrm>
          <a:off x="3736751" y="1754415"/>
          <a:ext cx="2716515" cy="27165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Odmienność kulturowa</a:t>
          </a:r>
          <a:endParaRPr lang="pl-PL" sz="2300" kern="1200" dirty="0"/>
        </a:p>
      </dsp:txBody>
      <dsp:txXfrm>
        <a:off x="4567552" y="2456182"/>
        <a:ext cx="1629909" cy="1494083"/>
      </dsp:txXfrm>
    </dsp:sp>
    <dsp:sp modelId="{8290200D-4980-4D3F-A3DE-068BAE30D171}">
      <dsp:nvSpPr>
        <dsp:cNvPr id="0" name=""/>
        <dsp:cNvSpPr/>
      </dsp:nvSpPr>
      <dsp:spPr>
        <a:xfrm>
          <a:off x="1738546" y="1728201"/>
          <a:ext cx="2716515" cy="27165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Bycie uchodźcą</a:t>
          </a:r>
          <a:endParaRPr lang="pl-PL" sz="2300" kern="1200" dirty="0"/>
        </a:p>
      </dsp:txBody>
      <dsp:txXfrm>
        <a:off x="1994351" y="2429967"/>
        <a:ext cx="1629909" cy="14940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0CA9E4-AA1E-4042-99FF-870561F3BFEE}">
      <dsp:nvSpPr>
        <dsp:cNvPr id="0" name=""/>
        <dsp:cNvSpPr/>
      </dsp:nvSpPr>
      <dsp:spPr>
        <a:xfrm>
          <a:off x="7233" y="182031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Ponowne odtwarzanie traumy</a:t>
          </a:r>
          <a:endParaRPr lang="pl-PL" sz="2200" kern="1200" dirty="0"/>
        </a:p>
      </dsp:txBody>
      <dsp:txXfrm>
        <a:off x="7233" y="1820316"/>
        <a:ext cx="2161877" cy="1297126"/>
      </dsp:txXfrm>
    </dsp:sp>
    <dsp:sp modelId="{2C25F876-E296-404B-86B4-C0C68BDC292D}">
      <dsp:nvSpPr>
        <dsp:cNvPr id="0" name=""/>
        <dsp:cNvSpPr/>
      </dsp:nvSpPr>
      <dsp:spPr>
        <a:xfrm>
          <a:off x="2385298" y="2200807"/>
          <a:ext cx="458317" cy="536145"/>
        </a:xfrm>
        <a:prstGeom prst="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 dirty="0"/>
        </a:p>
      </dsp:txBody>
      <dsp:txXfrm>
        <a:off x="2385298" y="2200807"/>
        <a:ext cx="458317" cy="536145"/>
      </dsp:txXfrm>
    </dsp:sp>
    <dsp:sp modelId="{3F742CBD-A57C-484B-B863-27403AE2963D}">
      <dsp:nvSpPr>
        <dsp:cNvPr id="0" name=""/>
        <dsp:cNvSpPr/>
      </dsp:nvSpPr>
      <dsp:spPr>
        <a:xfrm>
          <a:off x="3033861" y="182031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Unikanie / odrętwienie emocjalne</a:t>
          </a:r>
          <a:endParaRPr lang="pl-PL" sz="2200" kern="1200" dirty="0"/>
        </a:p>
      </dsp:txBody>
      <dsp:txXfrm>
        <a:off x="3033861" y="1820316"/>
        <a:ext cx="2161877" cy="1297126"/>
      </dsp:txXfrm>
    </dsp:sp>
    <dsp:sp modelId="{EB049D10-322A-429B-BCAA-895043D815DA}">
      <dsp:nvSpPr>
        <dsp:cNvPr id="0" name=""/>
        <dsp:cNvSpPr/>
      </dsp:nvSpPr>
      <dsp:spPr>
        <a:xfrm>
          <a:off x="5411926" y="2200807"/>
          <a:ext cx="458317" cy="536145"/>
        </a:xfrm>
        <a:prstGeom prst="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5411926" y="2200807"/>
        <a:ext cx="458317" cy="536145"/>
      </dsp:txXfrm>
    </dsp:sp>
    <dsp:sp modelId="{6F421AE4-1B92-434F-BD64-099DD3524245}">
      <dsp:nvSpPr>
        <dsp:cNvPr id="0" name=""/>
        <dsp:cNvSpPr/>
      </dsp:nvSpPr>
      <dsp:spPr>
        <a:xfrm>
          <a:off x="6060489" y="182031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Nadmierne wzbudzenie/ nadreaktywność</a:t>
          </a:r>
          <a:endParaRPr lang="pl-PL" sz="2200" kern="1200" dirty="0"/>
        </a:p>
      </dsp:txBody>
      <dsp:txXfrm>
        <a:off x="6060489" y="1820316"/>
        <a:ext cx="2161877" cy="12971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33BC89-77BD-4E38-9D9B-E8D8244BE1D2}">
      <dsp:nvSpPr>
        <dsp:cNvPr id="0" name=""/>
        <dsp:cNvSpPr/>
      </dsp:nvSpPr>
      <dsp:spPr>
        <a:xfrm rot="16200000">
          <a:off x="342" y="509612"/>
          <a:ext cx="3917900" cy="3917900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kern="1200" dirty="0" smtClean="0"/>
            <a:t>Zorientowane na traumę</a:t>
          </a:r>
        </a:p>
      </dsp:txBody>
      <dsp:txXfrm rot="16200000">
        <a:off x="342" y="509612"/>
        <a:ext cx="3917900" cy="3917900"/>
      </dsp:txXfrm>
    </dsp:sp>
    <dsp:sp modelId="{3C1AF8CF-2535-4573-96CC-CFB4CCFA4A59}">
      <dsp:nvSpPr>
        <dsp:cNvPr id="0" name=""/>
        <dsp:cNvSpPr/>
      </dsp:nvSpPr>
      <dsp:spPr>
        <a:xfrm rot="5400000">
          <a:off x="4311357" y="509612"/>
          <a:ext cx="3917900" cy="3917900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kern="1200" dirty="0" smtClean="0"/>
            <a:t>Zorientowane na stabilizację</a:t>
          </a:r>
          <a:endParaRPr lang="pl-PL" sz="4300" kern="1200" dirty="0"/>
        </a:p>
      </dsp:txBody>
      <dsp:txXfrm rot="5400000">
        <a:off x="4311357" y="509612"/>
        <a:ext cx="3917900" cy="3917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27EA6-79F9-44B8-8921-D309F88FFCF4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6D9B3-92A3-4EE4-A769-B448C29D90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D9B3-92A3-4EE4-A769-B448C29D9034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8702-CA00-41B0-828A-5A70A6D7BC1D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E763-AF4F-43D5-AF0B-F7B9CAE913E6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A8B2-0520-4947-B0EB-2A07AA38D553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6274-1449-47DE-91C4-25DC207904FE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36F3-AC8B-4316-A0C9-15FFD4DA31AC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904-9E28-49D3-8C8B-A42B1F9806C3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452-4BC7-4551-8004-032A36E0E915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0401-A0D1-4AC9-A4EF-48E9D00F9CD2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35B2-77AB-4D93-8A2F-9DA1130A702B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0D91-2AA2-43FF-9B33-BE2AD05648E2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120F-7FEF-4DD1-B766-B3A11DF9F2BB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0DBC9-20BD-4B1D-9A01-8557E370790F}" type="datetime1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F96FF-91F3-4FB9-A23B-EEDB294258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143000"/>
          </a:xfrm>
        </p:spPr>
        <p:txBody>
          <a:bodyPr/>
          <a:lstStyle/>
          <a:p>
            <a:r>
              <a:rPr lang="pl-PL" dirty="0" smtClean="0"/>
              <a:t>„Praca z osobami po traumie”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sz="half" idx="1"/>
          </p:nvPr>
        </p:nvSpPr>
        <p:spPr>
          <a:xfrm>
            <a:off x="1259632" y="4653136"/>
            <a:ext cx="3678560" cy="1180728"/>
          </a:xfrm>
        </p:spPr>
        <p:txBody>
          <a:bodyPr numCol="1"/>
          <a:lstStyle/>
          <a:p>
            <a:pPr>
              <a:buNone/>
            </a:pPr>
            <a:r>
              <a:rPr lang="pl-PL" dirty="0" smtClean="0"/>
              <a:t>Małgorzata Symonowicz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8064" y="4653136"/>
            <a:ext cx="3390528" cy="1108719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Dorota Przygucka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Complex PTSD</a:t>
            </a:r>
            <a:endParaRPr lang="pl-PL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/>
              <a:t>Zaburzenia regulacji afektu i impulsywność</a:t>
            </a:r>
          </a:p>
          <a:p>
            <a:r>
              <a:rPr lang="pl-PL" dirty="0" smtClean="0"/>
              <a:t>Zmiany w zakresie uwagi i świadomości</a:t>
            </a:r>
          </a:p>
          <a:p>
            <a:r>
              <a:rPr lang="pl-PL" b="1" dirty="0" smtClean="0"/>
              <a:t>Zniekształcone postrzeganie własnej osoby</a:t>
            </a:r>
          </a:p>
          <a:p>
            <a:r>
              <a:rPr lang="pl-PL" b="1" dirty="0" smtClean="0"/>
              <a:t>Zmiany w relacjach z innymi</a:t>
            </a:r>
          </a:p>
          <a:p>
            <a:r>
              <a:rPr lang="pl-PL" dirty="0" smtClean="0"/>
              <a:t>Somatyzacje</a:t>
            </a:r>
          </a:p>
          <a:p>
            <a:r>
              <a:rPr lang="pl-PL" dirty="0" smtClean="0"/>
              <a:t>Zniekształcone postrzeganie świata</a:t>
            </a:r>
          </a:p>
          <a:p>
            <a:r>
              <a:rPr lang="pl-PL" dirty="0" smtClean="0"/>
              <a:t>Zmiany w systemie wartości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Czynnika ryzyka PTSD</a:t>
            </a:r>
            <a:endParaRPr lang="pl-PL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Wcześniejsze zaburzenia zdrowia psychicznego</a:t>
            </a:r>
          </a:p>
          <a:p>
            <a:r>
              <a:rPr lang="pl-PL" b="1" dirty="0" smtClean="0"/>
              <a:t>Zaburzenia psychiczne w rodzinie</a:t>
            </a:r>
          </a:p>
          <a:p>
            <a:r>
              <a:rPr lang="pl-PL" b="1" dirty="0" smtClean="0"/>
              <a:t>Trauma w okresie dzieciństwie</a:t>
            </a:r>
          </a:p>
          <a:p>
            <a:r>
              <a:rPr lang="pl-PL" dirty="0" smtClean="0"/>
              <a:t>Brak wsparcia społecznego</a:t>
            </a:r>
          </a:p>
          <a:p>
            <a:r>
              <a:rPr lang="pl-PL" dirty="0" smtClean="0"/>
              <a:t>Trauma typu II i/lub man-made (ciężar traumy)</a:t>
            </a:r>
          </a:p>
          <a:p>
            <a:r>
              <a:rPr lang="pl-PL" dirty="0" smtClean="0"/>
              <a:t>Następujące stresory/wydarzenia negatywne</a:t>
            </a:r>
          </a:p>
          <a:p>
            <a:r>
              <a:rPr lang="pl-PL" dirty="0" smtClean="0"/>
              <a:t>Płeć żeńska</a:t>
            </a:r>
          </a:p>
          <a:p>
            <a:r>
              <a:rPr lang="pl-PL" dirty="0" smtClean="0"/>
              <a:t>Niski status ekonomiczny</a:t>
            </a:r>
          </a:p>
          <a:p>
            <a:r>
              <a:rPr lang="pl-PL" dirty="0" smtClean="0"/>
              <a:t>Przynależność do grupy mniejszościowej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Czynniki chroniące przez PTSD</a:t>
            </a:r>
            <a:endParaRPr lang="pl-PL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Wsparcie społeczne</a:t>
            </a:r>
          </a:p>
          <a:p>
            <a:r>
              <a:rPr lang="pl-PL" dirty="0" smtClean="0"/>
              <a:t>Spójny obraz świata, poczucie koherencji</a:t>
            </a:r>
          </a:p>
          <a:p>
            <a:r>
              <a:rPr lang="pl-PL" dirty="0" smtClean="0"/>
              <a:t>Możliwość rozmowy o doświadczonej traumie</a:t>
            </a:r>
          </a:p>
          <a:p>
            <a:r>
              <a:rPr lang="pl-PL" dirty="0" smtClean="0"/>
              <a:t>Bliskie związki z rodziną</a:t>
            </a:r>
          </a:p>
          <a:p>
            <a:r>
              <a:rPr lang="pl-PL" dirty="0" smtClean="0"/>
              <a:t>Religijność</a:t>
            </a:r>
          </a:p>
          <a:p>
            <a:r>
              <a:rPr lang="pl-PL" dirty="0" smtClean="0"/>
              <a:t>Rola „ocalonego” (a nie „ofiary”)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Metody terapii zaburzeń potraumatycznych</a:t>
            </a:r>
            <a:endParaRPr lang="pl-PL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5"/>
          <p:cNvGraphicFramePr>
            <a:graphicFrameLocks/>
          </p:cNvGraphicFramePr>
          <p:nvPr/>
        </p:nvGraphicFramePr>
        <p:xfrm>
          <a:off x="457200" y="1628800"/>
          <a:ext cx="8229600" cy="45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Trauma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„przerażające doświadczenie życiowe, konfrontujące człowieka z uczuciem strachu, bezradności, horroru” </a:t>
            </a:r>
            <a:r>
              <a:rPr lang="pl-PL" sz="1600" dirty="0" smtClean="0"/>
              <a:t>(Brunet, Akerib, Birmes 2007)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Typy traumy:</a:t>
            </a:r>
            <a:endParaRPr lang="pl-PL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przypadkowa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man-made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Typ I: pojedyncza,</a:t>
                      </a:r>
                      <a:r>
                        <a:rPr lang="pl-PL" baseline="0" dirty="0" smtClean="0"/>
                        <a:t> krótkotwała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Typ II: wielokrotna,</a:t>
                      </a:r>
                      <a:r>
                        <a:rPr lang="pl-PL" baseline="0" dirty="0" smtClean="0"/>
                        <a:t> długo trwająca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Reakcje na wydarzenie traumatyczne:</a:t>
            </a:r>
            <a:endParaRPr lang="pl-PL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Rezyliencja (</a:t>
            </a:r>
            <a:r>
              <a:rPr lang="pl-PL" i="1" dirty="0" smtClean="0"/>
              <a:t>resilience</a:t>
            </a:r>
            <a:r>
              <a:rPr lang="pl-PL" dirty="0" smtClean="0"/>
              <a:t>)</a:t>
            </a:r>
          </a:p>
          <a:p>
            <a:r>
              <a:rPr lang="pl-PL" dirty="0" smtClean="0"/>
              <a:t>Rozwój potraumatyczny (</a:t>
            </a:r>
            <a:r>
              <a:rPr lang="pl-PL" i="1" dirty="0" smtClean="0"/>
              <a:t>posttraumatic growth</a:t>
            </a:r>
            <a:r>
              <a:rPr lang="pl-PL" dirty="0" smtClean="0"/>
              <a:t>)</a:t>
            </a:r>
          </a:p>
          <a:p>
            <a:r>
              <a:rPr lang="pl-PL" dirty="0" smtClean="0"/>
              <a:t>Zaburzenia potraumatyczne </a:t>
            </a:r>
            <a:r>
              <a:rPr lang="pl-PL" i="1" dirty="0" smtClean="0"/>
              <a:t>(posttraumatic disorders)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Zaburzenia potraumatyczne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„</a:t>
            </a:r>
            <a:r>
              <a:rPr lang="de-DE" dirty="0" err="1" smtClean="0"/>
              <a:t>Normalna</a:t>
            </a:r>
            <a:r>
              <a:rPr lang="de-DE" dirty="0" smtClean="0"/>
              <a:t> </a:t>
            </a:r>
            <a:r>
              <a:rPr lang="de-DE" dirty="0" err="1" smtClean="0"/>
              <a:t>reakcja</a:t>
            </a:r>
            <a:r>
              <a:rPr lang="de-DE" dirty="0" smtClean="0"/>
              <a:t> na </a:t>
            </a:r>
            <a:r>
              <a:rPr lang="de-DE" dirty="0" err="1" smtClean="0"/>
              <a:t>nienormaln</a:t>
            </a:r>
            <a:r>
              <a:rPr lang="pl-PL" dirty="0" smtClean="0"/>
              <a:t>ą sytuację”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zaburzeń potraumatycznych</a:t>
            </a:r>
            <a:endParaRPr lang="pl-PL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Zaburzenie stresowe pourazowe (</a:t>
            </a:r>
            <a:r>
              <a:rPr lang="pl-PL" dirty="0" smtClean="0"/>
              <a:t>PTSD</a:t>
            </a:r>
            <a:r>
              <a:rPr lang="de-DE" dirty="0" smtClean="0"/>
              <a:t>, Posttraumatic Stress </a:t>
            </a:r>
            <a:r>
              <a:rPr lang="de-DE" dirty="0" err="1" smtClean="0"/>
              <a:t>Disorder</a:t>
            </a:r>
            <a:r>
              <a:rPr lang="pl-PL" dirty="0" smtClean="0"/>
              <a:t>)</a:t>
            </a:r>
            <a:endParaRPr lang="pl-PL" dirty="0" smtClean="0"/>
          </a:p>
          <a:p>
            <a:r>
              <a:rPr lang="pl-PL" dirty="0" smtClean="0"/>
              <a:t>C</a:t>
            </a:r>
            <a:r>
              <a:rPr lang="de-DE" dirty="0" err="1" smtClean="0"/>
              <a:t>omplex</a:t>
            </a:r>
            <a:r>
              <a:rPr lang="pl-PL" dirty="0"/>
              <a:t> </a:t>
            </a:r>
            <a:r>
              <a:rPr lang="de-DE" dirty="0" smtClean="0"/>
              <a:t>PTSD</a:t>
            </a:r>
            <a:endParaRPr lang="pl-PL" dirty="0" smtClean="0"/>
          </a:p>
          <a:p>
            <a:r>
              <a:rPr lang="pl-PL" dirty="0" smtClean="0"/>
              <a:t>Zaburzenia </a:t>
            </a:r>
            <a:r>
              <a:rPr lang="pl-PL" dirty="0" smtClean="0"/>
              <a:t>adaptacyjne</a:t>
            </a:r>
            <a:r>
              <a:rPr lang="de-DE" dirty="0" smtClean="0"/>
              <a:t> (</a:t>
            </a:r>
            <a:r>
              <a:rPr lang="de-DE" dirty="0" err="1" smtClean="0"/>
              <a:t>Adjustment</a:t>
            </a:r>
            <a:r>
              <a:rPr lang="de-DE" dirty="0" smtClean="0"/>
              <a:t> </a:t>
            </a:r>
            <a:r>
              <a:rPr lang="de-DE" dirty="0" err="1" smtClean="0"/>
              <a:t>Disorder</a:t>
            </a:r>
            <a:r>
              <a:rPr lang="de-DE" dirty="0" smtClean="0"/>
              <a:t>)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</a:t>
            </a:r>
            <a:r>
              <a:rPr lang="pl-PL" dirty="0" smtClean="0"/>
              <a:t>zęstość występowania PTSD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/>
                <a:cs typeface="Times New Roman"/>
              </a:rPr>
              <a:t>~</a:t>
            </a:r>
            <a:r>
              <a:rPr lang="pl-PL" dirty="0" smtClean="0"/>
              <a:t>20-30% osób doświadczających traumy rozwija PTSD </a:t>
            </a:r>
            <a:r>
              <a:rPr lang="pl-PL" sz="2000" dirty="0" smtClean="0"/>
              <a:t>(zależne od rodzaju wydarzenia)</a:t>
            </a:r>
          </a:p>
          <a:p>
            <a:r>
              <a:rPr lang="pl-PL" dirty="0" smtClean="0"/>
              <a:t>30-45% uchodźców </a:t>
            </a:r>
            <a:r>
              <a:rPr lang="pl-PL" sz="2000" dirty="0" smtClean="0"/>
              <a:t>(Flatten et al., 2001)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 filary PTSD</a:t>
            </a:r>
            <a:endParaRPr lang="pl-PL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Bildschirmpräsentation (4:3)</PresentationFormat>
  <Paragraphs>59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Larissa-Design</vt:lpstr>
      <vt:lpstr>„Praca z osobami po traumie”</vt:lpstr>
      <vt:lpstr>Folie 2</vt:lpstr>
      <vt:lpstr>Trauma:</vt:lpstr>
      <vt:lpstr>Typy traumy:</vt:lpstr>
      <vt:lpstr>Reakcje na wydarzenie traumatyczne:</vt:lpstr>
      <vt:lpstr>Zaburzenia potraumatyczne</vt:lpstr>
      <vt:lpstr>Rodzaje zaburzeń potraumatycznych</vt:lpstr>
      <vt:lpstr>Częstość występowania PTSD</vt:lpstr>
      <vt:lpstr>3 filary PTSD</vt:lpstr>
      <vt:lpstr>Complex PTSD</vt:lpstr>
      <vt:lpstr>Czynnika ryzyka PTSD</vt:lpstr>
      <vt:lpstr>Czynniki chroniące przez PTSD</vt:lpstr>
      <vt:lpstr>Metody terapii zaburzeń potraumatycznych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Malgorzata Symonowicz</dc:creator>
  <cp:lastModifiedBy>Malgorzata Symonowicz</cp:lastModifiedBy>
  <cp:revision>26</cp:revision>
  <dcterms:created xsi:type="dcterms:W3CDTF">2016-04-06T18:49:41Z</dcterms:created>
  <dcterms:modified xsi:type="dcterms:W3CDTF">2016-04-06T19:55:15Z</dcterms:modified>
</cp:coreProperties>
</file>