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85" r:id="rId3"/>
    <p:sldId id="278" r:id="rId4"/>
    <p:sldId id="257" r:id="rId5"/>
    <p:sldId id="259" r:id="rId6"/>
    <p:sldId id="288" r:id="rId7"/>
    <p:sldId id="287" r:id="rId8"/>
    <p:sldId id="291" r:id="rId9"/>
    <p:sldId id="284" r:id="rId10"/>
    <p:sldId id="289" r:id="rId11"/>
    <p:sldId id="282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31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74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79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978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6441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22033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974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95062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025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4975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670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774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632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0395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3193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89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5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6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76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00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32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1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842A-E182-4319-ACEB-D1CB4199D40C}" type="datetimeFigureOut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2016-04-11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E592-D9D1-401C-8FB2-B369B40751A7}" type="slidenum">
              <a:rPr lang="pl-P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380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842A-E182-4319-ACEB-D1CB4199D40C}" type="datetimeFigureOut">
              <a:rPr lang="pl-PL" smtClean="0"/>
              <a:pPr/>
              <a:t>2016-04-11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E592-D9D1-401C-8FB2-B369B40751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018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6276" y="1308538"/>
            <a:ext cx="12192000" cy="5549462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err="1" smtClean="0">
                <a:latin typeface="Arial Black" panose="020B0A04020102020204" pitchFamily="34" charset="0"/>
              </a:rPr>
              <a:t>Przeciwdzia</a:t>
            </a:r>
            <a:r>
              <a:rPr lang="pl-PL" sz="3200" dirty="0" smtClean="0">
                <a:latin typeface="Arial Black" panose="020B0A04020102020204" pitchFamily="34" charset="0"/>
              </a:rPr>
              <a:t>ł</a:t>
            </a:r>
            <a:r>
              <a:rPr lang="en-GB" sz="3200" dirty="0" err="1" smtClean="0">
                <a:latin typeface="Arial Black" panose="020B0A04020102020204" pitchFamily="34" charset="0"/>
              </a:rPr>
              <a:t>anie</a:t>
            </a:r>
            <a:r>
              <a:rPr lang="en-GB" sz="3200" dirty="0" smtClean="0"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latin typeface="Arial Black" panose="020B0A04020102020204" pitchFamily="34" charset="0"/>
              </a:rPr>
              <a:t>przemocy</a:t>
            </a:r>
            <a:r>
              <a:rPr lang="en-GB" sz="3200" dirty="0" smtClean="0"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latin typeface="Arial Black" panose="020B0A04020102020204" pitchFamily="34" charset="0"/>
              </a:rPr>
              <a:t>wobec</a:t>
            </a:r>
            <a:r>
              <a:rPr lang="en-GB" sz="3200" dirty="0" smtClean="0"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latin typeface="Arial Black" panose="020B0A04020102020204" pitchFamily="34" charset="0"/>
              </a:rPr>
              <a:t>migrantek</a:t>
            </a:r>
            <a:r>
              <a:rPr lang="en-GB" sz="3200" dirty="0" smtClean="0">
                <a:latin typeface="Arial Black" panose="020B0A04020102020204" pitchFamily="34" charset="0"/>
              </a:rPr>
              <a:t> </a:t>
            </a:r>
            <a:r>
              <a:rPr lang="pl-PL" sz="3200" dirty="0" smtClean="0">
                <a:latin typeface="Arial Black" panose="020B0A04020102020204" pitchFamily="34" charset="0"/>
              </a:rPr>
              <a:t>i uchodźczyń </a:t>
            </a:r>
            <a:r>
              <a:rPr lang="en-GB" sz="3200" dirty="0" smtClean="0">
                <a:latin typeface="Arial Black" panose="020B0A04020102020204" pitchFamily="34" charset="0"/>
              </a:rPr>
              <a:t>w</a:t>
            </a:r>
            <a:r>
              <a:rPr lang="pl-PL" sz="3200" dirty="0" smtClean="0"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latin typeface="Arial Black" panose="020B0A04020102020204" pitchFamily="34" charset="0"/>
              </a:rPr>
              <a:t>Polsce</a:t>
            </a:r>
            <a:r>
              <a:rPr lang="en-GB" sz="3200" dirty="0" smtClean="0">
                <a:latin typeface="Arial Black" panose="020B0A04020102020204" pitchFamily="34" charset="0"/>
              </a:rPr>
              <a:t>:</a:t>
            </a:r>
            <a:r>
              <a:rPr lang="pl-PL" sz="3200" dirty="0" smtClean="0"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latin typeface="Arial Black" panose="020B0A04020102020204" pitchFamily="34" charset="0"/>
              </a:rPr>
              <a:t>wybrane</a:t>
            </a:r>
            <a:r>
              <a:rPr lang="en-GB" sz="3200" dirty="0" smtClean="0"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latin typeface="Arial Black" panose="020B0A04020102020204" pitchFamily="34" charset="0"/>
              </a:rPr>
              <a:t>zagadnienia</a:t>
            </a:r>
            <a:r>
              <a:rPr lang="pl-PL" sz="4000" dirty="0" smtClean="0">
                <a:latin typeface="Arial Black" panose="020B0A04020102020204" pitchFamily="34" charset="0"/>
              </a:rPr>
              <a:t/>
            </a:r>
            <a:br>
              <a:rPr lang="pl-PL" sz="4000" dirty="0" smtClean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/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 smtClean="0">
                <a:latin typeface="Arial Black" panose="020B0A04020102020204" pitchFamily="34" charset="0"/>
              </a:rPr>
              <a:t/>
            </a:r>
            <a:br>
              <a:rPr lang="pl-PL" sz="4000" dirty="0" smtClean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/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 smtClean="0">
                <a:latin typeface="Arial Black" panose="020B0A04020102020204" pitchFamily="34" charset="0"/>
              </a:rPr>
              <a:t/>
            </a:r>
            <a:br>
              <a:rPr lang="pl-PL" sz="4000" dirty="0" smtClean="0">
                <a:latin typeface="Arial Black" panose="020B0A04020102020204" pitchFamily="34" charset="0"/>
              </a:rPr>
            </a:br>
            <a:endParaRPr lang="pl-PL" sz="4000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01087" y="6115049"/>
            <a:ext cx="9216788" cy="1495283"/>
          </a:xfrm>
        </p:spPr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Warszawa</a:t>
            </a: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, </a:t>
            </a:r>
            <a:r>
              <a:rPr lang="pl-PL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11 kwietnia </a:t>
            </a: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2016</a:t>
            </a:r>
          </a:p>
          <a:p>
            <a:endParaRPr lang="pl-PL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3695" y="0"/>
            <a:ext cx="3825786" cy="1308538"/>
          </a:xfrm>
          <a:prstGeom prst="rect">
            <a:avLst/>
          </a:prstGeom>
        </p:spPr>
      </p:pic>
      <p:pic>
        <p:nvPicPr>
          <p:cNvPr id="1026" name="Picture 2" descr="Znalezione obrazy dla zapytania centrum wielokulturowe afry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052" y="194113"/>
            <a:ext cx="41148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06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7216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Arial Black" panose="020B0A04020102020204" pitchFamily="34" charset="0"/>
              </a:rPr>
              <a:t>stop.przemocy.wobec.migrantek@gmail.com</a:t>
            </a:r>
            <a:r>
              <a:rPr lang="pl-PL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pl-PL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2095" y="5292679"/>
            <a:ext cx="8324850" cy="1091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dziękuję za uwagę!</a:t>
            </a:r>
          </a:p>
          <a:p>
            <a:endParaRPr lang="pl-PL" dirty="0"/>
          </a:p>
          <a:p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1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3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4427" y="0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Przemoc wobec migrantek i uchodźczyń: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967" y="996287"/>
            <a:ext cx="11409529" cy="58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9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Kogo dotyczy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81000" y="1760939"/>
            <a:ext cx="10515600" cy="4820835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3000" dirty="0" err="1" smtClean="0"/>
              <a:t>Obywatelki</a:t>
            </a:r>
            <a:r>
              <a:rPr lang="en-GB" sz="3000" dirty="0" smtClean="0"/>
              <a:t> </a:t>
            </a:r>
            <a:r>
              <a:rPr lang="en-GB" sz="3000" dirty="0" err="1" smtClean="0"/>
              <a:t>Polski</a:t>
            </a:r>
            <a:r>
              <a:rPr lang="en-GB" sz="3000" dirty="0" smtClean="0"/>
              <a:t> o do</a:t>
            </a:r>
            <a:r>
              <a:rPr lang="pl-PL" sz="3000" dirty="0" smtClean="0"/>
              <a:t>ś</a:t>
            </a:r>
            <a:r>
              <a:rPr lang="en-GB" sz="3000" dirty="0" err="1" smtClean="0"/>
              <a:t>wiadczeniu</a:t>
            </a:r>
            <a:r>
              <a:rPr lang="en-GB" sz="3000" dirty="0" smtClean="0"/>
              <a:t> </a:t>
            </a:r>
            <a:r>
              <a:rPr lang="pl-PL" sz="3000" dirty="0" smtClean="0"/>
              <a:t>i</a:t>
            </a:r>
            <a:r>
              <a:rPr lang="en-GB" sz="3000" dirty="0" err="1" smtClean="0"/>
              <a:t>migranckim</a:t>
            </a:r>
            <a:endParaRPr lang="pl-PL" sz="3000" dirty="0" smtClean="0"/>
          </a:p>
          <a:p>
            <a:pPr lvl="1"/>
            <a:endParaRPr lang="en-GB" sz="3000" dirty="0" smtClean="0"/>
          </a:p>
          <a:p>
            <a:pPr lvl="1"/>
            <a:r>
              <a:rPr lang="en-GB" sz="3000" dirty="0" err="1" smtClean="0"/>
              <a:t>Osoby</a:t>
            </a:r>
            <a:r>
              <a:rPr lang="en-GB" sz="3000" dirty="0" smtClean="0"/>
              <a:t> </a:t>
            </a:r>
            <a:r>
              <a:rPr lang="en-GB" sz="3000" dirty="0" err="1" smtClean="0"/>
              <a:t>posiadaj</a:t>
            </a:r>
            <a:r>
              <a:rPr lang="pl-PL" sz="3000" dirty="0" err="1" smtClean="0"/>
              <a:t>ące</a:t>
            </a:r>
            <a:r>
              <a:rPr lang="pl-PL" sz="3000" dirty="0" smtClean="0"/>
              <a:t> stały pobyt</a:t>
            </a:r>
          </a:p>
          <a:p>
            <a:pPr lvl="1"/>
            <a:endParaRPr lang="pl-PL" dirty="0" smtClean="0"/>
          </a:p>
          <a:p>
            <a:pPr lvl="1"/>
            <a:r>
              <a:rPr lang="pl-PL" sz="3000" dirty="0" smtClean="0"/>
              <a:t>Osoby posiadające wizę/pobyt czasowy ze względów:</a:t>
            </a:r>
          </a:p>
          <a:p>
            <a:pPr lvl="1"/>
            <a:endParaRPr lang="pl-PL" dirty="0" smtClean="0"/>
          </a:p>
          <a:p>
            <a:pPr lvl="1"/>
            <a:r>
              <a:rPr lang="pl-PL" sz="3000" dirty="0" smtClean="0"/>
              <a:t>Repatriantki i osoby posiadające Kartę Polaka</a:t>
            </a:r>
          </a:p>
          <a:p>
            <a:pPr lvl="1"/>
            <a:endParaRPr lang="pl-PL" sz="3000" dirty="0"/>
          </a:p>
          <a:p>
            <a:pPr lvl="1"/>
            <a:r>
              <a:rPr lang="pl-PL" sz="3000" dirty="0" smtClean="0"/>
              <a:t>Uchodźczynie (+ różne rodzaje ochrony)</a:t>
            </a:r>
          </a:p>
          <a:p>
            <a:pPr lvl="1"/>
            <a:endParaRPr lang="pl-PL" sz="3000" dirty="0" smtClean="0"/>
          </a:p>
          <a:p>
            <a:pPr marL="457200" lvl="1" indent="0" algn="ctr">
              <a:buNone/>
            </a:pPr>
            <a:r>
              <a:rPr lang="pl-PL" sz="3000" dirty="0" smtClean="0">
                <a:solidFill>
                  <a:srgbClr val="FF0000"/>
                </a:solidFill>
              </a:rPr>
              <a:t>+ Reemigrantki</a:t>
            </a:r>
            <a:r>
              <a:rPr lang="en-GB" sz="3000" dirty="0" smtClean="0">
                <a:solidFill>
                  <a:srgbClr val="FF0000"/>
                </a:solidFill>
              </a:rPr>
              <a:t> 		+</a:t>
            </a:r>
            <a:r>
              <a:rPr lang="pl-PL" sz="3000" dirty="0" smtClean="0">
                <a:solidFill>
                  <a:srgbClr val="FF0000"/>
                </a:solidFill>
              </a:rPr>
              <a:t> </a:t>
            </a:r>
            <a:r>
              <a:rPr lang="pl-PL" sz="3000" dirty="0">
                <a:solidFill>
                  <a:srgbClr val="FF0000"/>
                </a:solidFill>
              </a:rPr>
              <a:t>O</a:t>
            </a:r>
            <a:r>
              <a:rPr lang="en-GB" sz="3000" dirty="0" err="1" smtClean="0">
                <a:solidFill>
                  <a:srgbClr val="FF0000"/>
                </a:solidFill>
              </a:rPr>
              <a:t>soby</a:t>
            </a:r>
            <a:r>
              <a:rPr lang="en-GB" sz="3000" dirty="0" smtClean="0">
                <a:solidFill>
                  <a:srgbClr val="FF0000"/>
                </a:solidFill>
              </a:rPr>
              <a:t> o </a:t>
            </a:r>
            <a:r>
              <a:rPr lang="en-GB" sz="3000" dirty="0" err="1" smtClean="0">
                <a:solidFill>
                  <a:srgbClr val="FF0000"/>
                </a:solidFill>
              </a:rPr>
              <a:t>pochodzeniu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migranckim</a:t>
            </a:r>
            <a:endParaRPr lang="pl-PL" sz="3000" dirty="0" smtClean="0">
              <a:solidFill>
                <a:srgbClr val="FF0000"/>
              </a:solidFill>
            </a:endParaRPr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80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842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Dlaczego są bardziej zagrożone?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płeć-pochodzenie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38250"/>
            <a:ext cx="8953500" cy="5470525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Szkodliwe praktyki tradycyjne (przedwczesne małżeństwa, FGM)</a:t>
            </a:r>
          </a:p>
          <a:p>
            <a:pPr lvl="0" fontAlgn="base"/>
            <a:r>
              <a:rPr lang="pl-PL" dirty="0" smtClean="0"/>
              <a:t>niewiedza </a:t>
            </a:r>
            <a:r>
              <a:rPr lang="pl-PL" dirty="0"/>
              <a:t>– czym jest  przemoc i brak świadomości jej występowania, zarówno wśród migrantek jak i ogółu </a:t>
            </a:r>
            <a:r>
              <a:rPr lang="pl-PL" dirty="0" smtClean="0"/>
              <a:t>społeczeństwa</a:t>
            </a:r>
            <a:endParaRPr lang="pl-PL" dirty="0"/>
          </a:p>
          <a:p>
            <a:pPr lvl="0" fontAlgn="base"/>
            <a:r>
              <a:rPr lang="pl-PL" dirty="0"/>
              <a:t>dyskryminacja migrantek w dostępie do </a:t>
            </a:r>
            <a:r>
              <a:rPr lang="pl-PL" dirty="0" smtClean="0"/>
              <a:t>pomocy</a:t>
            </a:r>
            <a:endParaRPr lang="pl-PL" dirty="0"/>
          </a:p>
          <a:p>
            <a:pPr lvl="0" fontAlgn="base"/>
            <a:r>
              <a:rPr lang="pl-PL" dirty="0"/>
              <a:t>marginalizacja problemu przez instytucje </a:t>
            </a:r>
            <a:endParaRPr lang="pl-PL" dirty="0" smtClean="0"/>
          </a:p>
          <a:p>
            <a:pPr lvl="0" fontAlgn="base"/>
            <a:r>
              <a:rPr lang="pl-PL" dirty="0" smtClean="0"/>
              <a:t>bariery </a:t>
            </a:r>
            <a:r>
              <a:rPr lang="pl-PL" dirty="0"/>
              <a:t>językowe i kulturowe (ze strony migrantek i społeczeństwa przyjmującego</a:t>
            </a:r>
            <a:r>
              <a:rPr lang="pl-PL" dirty="0" smtClean="0"/>
              <a:t>)</a:t>
            </a:r>
            <a:endParaRPr lang="pl-PL" dirty="0"/>
          </a:p>
          <a:p>
            <a:pPr lvl="0" fontAlgn="base"/>
            <a:r>
              <a:rPr lang="pl-PL" dirty="0"/>
              <a:t>status (legalność pobytu) jako problem przy zgłaszaniu </a:t>
            </a:r>
            <a:r>
              <a:rPr lang="pl-PL" dirty="0" smtClean="0"/>
              <a:t>przemocy</a:t>
            </a:r>
            <a:endParaRPr lang="pl-PL" dirty="0"/>
          </a:p>
          <a:p>
            <a:pPr lvl="0" fontAlgn="base"/>
            <a:r>
              <a:rPr lang="pl-PL" dirty="0"/>
              <a:t>ograniczona współpraca, słaba koordynacja działań dotyczących generalnie zwalczania </a:t>
            </a:r>
            <a:r>
              <a:rPr lang="pl-PL" dirty="0" smtClean="0"/>
              <a:t>przemocy</a:t>
            </a:r>
          </a:p>
          <a:p>
            <a:pPr fontAlgn="base"/>
            <a:r>
              <a:rPr lang="pl-PL" dirty="0"/>
              <a:t>droga do celu jako sytuacja zagrożenia</a:t>
            </a:r>
          </a:p>
          <a:p>
            <a:pPr lvl="0" fontAlgn="base"/>
            <a:endParaRPr lang="pl-PL" dirty="0"/>
          </a:p>
          <a:p>
            <a:endParaRPr lang="pl-PL" dirty="0" smtClean="0">
              <a:solidFill>
                <a:srgbClr val="FF0000"/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AutoShape 4" descr="Znalezione obrazy dla zapytania натали портман"/>
          <p:cNvSpPr>
            <a:spLocks noChangeAspect="1" noChangeArrowheads="1"/>
          </p:cNvSpPr>
          <p:nvPr/>
        </p:nvSpPr>
        <p:spPr bwMode="auto">
          <a:xfrm>
            <a:off x="10347324" y="3341687"/>
            <a:ext cx="2335205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094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64573" y="462293"/>
            <a:ext cx="583214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Uchodźczynie na świecie</a:t>
            </a:r>
            <a:br>
              <a:rPr lang="pl-PL" dirty="0" smtClean="0"/>
            </a:br>
            <a:r>
              <a:rPr lang="pl-PL" dirty="0">
                <a:solidFill>
                  <a:srgbClr val="FF0000"/>
                </a:solidFill>
              </a:rPr>
              <a:t>OBECNA SYTUACJA</a:t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65074" y="1787856"/>
            <a:ext cx="4325204" cy="2710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4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037836" y="1649984"/>
            <a:ext cx="500411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BRAK UWZGLĘDNIENIA PERSPEKTYWY PŁCI </a:t>
            </a:r>
          </a:p>
          <a:p>
            <a:r>
              <a:rPr lang="pl-PL" dirty="0" smtClean="0"/>
              <a:t>(SYSTEM NARODOWY I KRAJOWE)</a:t>
            </a:r>
          </a:p>
          <a:p>
            <a:endParaRPr lang="pl-PL" dirty="0"/>
          </a:p>
          <a:p>
            <a:r>
              <a:rPr lang="pl-PL" dirty="0" smtClean="0"/>
              <a:t>Niedostosowane miejsca przebywania</a:t>
            </a:r>
          </a:p>
          <a:p>
            <a:endParaRPr lang="pl-PL" dirty="0"/>
          </a:p>
          <a:p>
            <a:r>
              <a:rPr lang="pl-PL" dirty="0" smtClean="0"/>
              <a:t>Kobieta bez „opieki” mężczyzny – łatwy „cel”</a:t>
            </a:r>
          </a:p>
          <a:p>
            <a:endParaRPr lang="pl-PL" dirty="0"/>
          </a:p>
          <a:p>
            <a:r>
              <a:rPr lang="pl-PL" dirty="0" smtClean="0"/>
              <a:t>Handel ludźmi, np.  </a:t>
            </a:r>
            <a:r>
              <a:rPr lang="pl-PL" dirty="0"/>
              <a:t>s</a:t>
            </a:r>
            <a:r>
              <a:rPr lang="pl-PL" dirty="0" smtClean="0"/>
              <a:t>przedaż dziewczynek „na żony”</a:t>
            </a:r>
          </a:p>
          <a:p>
            <a:endParaRPr lang="pl-PL" dirty="0"/>
          </a:p>
          <a:p>
            <a:r>
              <a:rPr lang="pl-PL" dirty="0" smtClean="0"/>
              <a:t>Seks jako „opłata” za drogę</a:t>
            </a:r>
          </a:p>
          <a:p>
            <a:endParaRPr lang="pl-PL" dirty="0"/>
          </a:p>
          <a:p>
            <a:r>
              <a:rPr lang="pl-PL" dirty="0" smtClean="0"/>
              <a:t>Wzrost przemocy domowej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/>
              <a:t>Charakterystyczną cechą populacji cudzoziemców ubiegających się o ochronę w Polsce jest najwyższy w Europie odsetek </a:t>
            </a:r>
            <a:r>
              <a:rPr lang="pl-PL" dirty="0">
                <a:solidFill>
                  <a:srgbClr val="FF0000"/>
                </a:solidFill>
              </a:rPr>
              <a:t>kobiet (47-50%) i dzieci (41-45%).</a:t>
            </a:r>
            <a:endParaRPr lang="pl-PL" dirty="0" smtClean="0"/>
          </a:p>
          <a:p>
            <a:pPr algn="r"/>
            <a:r>
              <a:rPr lang="pl-PL" dirty="0" smtClean="0"/>
              <a:t>…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24" y="1011328"/>
            <a:ext cx="6148242" cy="4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0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6943" y="2612572"/>
            <a:ext cx="10515600" cy="425337"/>
          </a:xfrm>
        </p:spPr>
        <p:txBody>
          <a:bodyPr>
            <a:normAutofit fontScale="90000"/>
          </a:bodyPr>
          <a:lstStyle/>
          <a:p>
            <a:r>
              <a:rPr lang="pl-PL" i="1" dirty="0"/>
              <a:t>„</a:t>
            </a:r>
            <a:r>
              <a:rPr lang="pl-PL" sz="4000" i="1" dirty="0"/>
              <a:t>Większość kobiet, które przyjeżdżają same, myślą, że tu jest Europa, że tu jest inne podejście do kobiety, że tu jest ochrona dla tej kobiety. W założeniu swoim mają coś takiego, że przyjadą tu do Europy, znajdą się wśród ludzi, którzy nie znają ich historii i one będą tu wolne. &lt;tymczasem&gt; przyjeżdżają do ośrodka, znajdują się wśród takich samych uchodźców z Czeczenii i oni są nawet bliżej. [...] Rodzina jest sama. Oni [cudzoziemcy] żyją w swoim świecie, Polacy żyją w swoim świecie”</a:t>
            </a:r>
            <a:r>
              <a:rPr lang="pl-PL" i="1" dirty="0"/>
              <a:t/>
            </a:r>
            <a:br>
              <a:rPr lang="pl-PL" i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2643" y="5731329"/>
            <a:ext cx="10515600" cy="636814"/>
          </a:xfrm>
        </p:spPr>
        <p:txBody>
          <a:bodyPr>
            <a:normAutofit fontScale="55000" lnSpcReduction="20000"/>
          </a:bodyPr>
          <a:lstStyle/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W. Klaus, Przemoc wobec migrantek przymusowych w Polsce – charakterystyka zjawiska. //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BEZPIECZNY DOM? Przemoc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fizyczna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symboliczna wobec uchodźczyń i uchodźców. Pod re. Witolda Klausa Warszawa 2014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523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90128" y="186080"/>
            <a:ext cx="4765059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D95345"/>
                </a:solidFill>
                <a:latin typeface="Arial Black" panose="020B0A04020102020204" pitchFamily="34" charset="0"/>
              </a:rPr>
              <a:t>r</a:t>
            </a:r>
            <a:r>
              <a:rPr lang="pl-PL" b="1" dirty="0" smtClean="0">
                <a:solidFill>
                  <a:srgbClr val="D95345"/>
                </a:solidFill>
                <a:latin typeface="Arial Black" panose="020B0A04020102020204" pitchFamily="34" charset="0"/>
              </a:rPr>
              <a:t>ekomendacje: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168788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68789" y="1248770"/>
            <a:ext cx="6384894" cy="5609230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latin typeface="Arial Black" panose="020B0A04020102020204" pitchFamily="34" charset="0"/>
              </a:rPr>
              <a:t>zmiany </a:t>
            </a:r>
            <a:r>
              <a:rPr lang="pl-PL" sz="2000" b="1" dirty="0">
                <a:latin typeface="Arial Black" panose="020B0A04020102020204" pitchFamily="34" charset="0"/>
              </a:rPr>
              <a:t>w </a:t>
            </a:r>
            <a:r>
              <a:rPr lang="pl-PL" sz="2000" b="1" dirty="0" smtClean="0">
                <a:latin typeface="Arial Black" panose="020B0A04020102020204" pitchFamily="34" charset="0"/>
              </a:rPr>
              <a:t>prawie</a:t>
            </a:r>
          </a:p>
          <a:p>
            <a:endParaRPr lang="pl-PL" sz="2000" b="1" dirty="0" smtClean="0">
              <a:latin typeface="Arial Black" panose="020B0A04020102020204" pitchFamily="34" charset="0"/>
            </a:endParaRPr>
          </a:p>
          <a:p>
            <a:r>
              <a:rPr lang="pl-PL" sz="2000" b="1" dirty="0">
                <a:latin typeface="Arial Black" panose="020B0A04020102020204" pitchFamily="34" charset="0"/>
              </a:rPr>
              <a:t>rekomendacje dla organizacji </a:t>
            </a:r>
            <a:r>
              <a:rPr lang="pl-PL" sz="2000" b="1" dirty="0" smtClean="0">
                <a:latin typeface="Arial Black" panose="020B0A04020102020204" pitchFamily="34" charset="0"/>
              </a:rPr>
              <a:t>pozarządowych</a:t>
            </a:r>
          </a:p>
          <a:p>
            <a:endParaRPr lang="pl-PL" sz="2000" b="1" dirty="0" smtClean="0">
              <a:latin typeface="Arial Black" panose="020B0A04020102020204" pitchFamily="34" charset="0"/>
            </a:endParaRPr>
          </a:p>
          <a:p>
            <a:r>
              <a:rPr lang="pl-PL" sz="2000" b="1" dirty="0">
                <a:latin typeface="Arial Black" panose="020B0A04020102020204" pitchFamily="34" charset="0"/>
              </a:rPr>
              <a:t>przeprowadzenie </a:t>
            </a:r>
            <a:r>
              <a:rPr lang="pl-PL" sz="2000" b="1" dirty="0" smtClean="0">
                <a:latin typeface="Arial Black" panose="020B0A04020102020204" pitchFamily="34" charset="0"/>
              </a:rPr>
              <a:t>badania</a:t>
            </a:r>
          </a:p>
          <a:p>
            <a:endParaRPr lang="pl-PL" sz="2000" b="1" dirty="0" smtClean="0">
              <a:latin typeface="Arial Black" panose="020B0A04020102020204" pitchFamily="34" charset="0"/>
            </a:endParaRPr>
          </a:p>
          <a:p>
            <a:r>
              <a:rPr lang="pl-PL" sz="2000" b="1" dirty="0">
                <a:latin typeface="Arial Black" panose="020B0A04020102020204" pitchFamily="34" charset="0"/>
              </a:rPr>
              <a:t>pomysły na konkretne </a:t>
            </a:r>
            <a:r>
              <a:rPr lang="pl-PL" sz="2000" b="1" dirty="0" smtClean="0">
                <a:latin typeface="Arial Black" panose="020B0A04020102020204" pitchFamily="34" charset="0"/>
              </a:rPr>
              <a:t>wspólne działania</a:t>
            </a:r>
          </a:p>
          <a:p>
            <a:pPr marL="457200" lvl="1" indent="0">
              <a:buNone/>
            </a:pPr>
            <a:r>
              <a:rPr lang="pl-PL" sz="1600" dirty="0" smtClean="0">
                <a:latin typeface="Arial Black" panose="020B0A04020102020204" pitchFamily="34" charset="0"/>
              </a:rPr>
              <a:t>1. opracowanie </a:t>
            </a:r>
            <a:r>
              <a:rPr lang="pl-PL" sz="1600" dirty="0">
                <a:latin typeface="Arial Black" panose="020B0A04020102020204" pitchFamily="34" charset="0"/>
              </a:rPr>
              <a:t>programu </a:t>
            </a:r>
            <a:r>
              <a:rPr lang="pl-PL" sz="1600" dirty="0" smtClean="0">
                <a:latin typeface="Arial Black" panose="020B0A04020102020204" pitchFamily="34" charset="0"/>
              </a:rPr>
              <a:t>szkoleniowego</a:t>
            </a:r>
          </a:p>
          <a:p>
            <a:pPr marL="457200" lvl="1" indent="0">
              <a:buNone/>
            </a:pPr>
            <a:r>
              <a:rPr lang="pl-PL" sz="1600" dirty="0">
                <a:latin typeface="Arial Black" panose="020B0A04020102020204" pitchFamily="34" charset="0"/>
              </a:rPr>
              <a:t>	</a:t>
            </a:r>
            <a:r>
              <a:rPr lang="pl-PL" sz="1600" dirty="0" smtClean="0">
                <a:latin typeface="Arial Black" panose="020B0A04020102020204" pitchFamily="34" charset="0"/>
              </a:rPr>
              <a:t>	 </a:t>
            </a:r>
            <a:r>
              <a:rPr lang="pl-PL" sz="1600" dirty="0">
                <a:latin typeface="Arial Black" panose="020B0A04020102020204" pitchFamily="34" charset="0"/>
              </a:rPr>
              <a:t>dla osób pierwszego </a:t>
            </a:r>
            <a:r>
              <a:rPr lang="pl-PL" sz="1600" dirty="0" smtClean="0">
                <a:latin typeface="Arial Black" panose="020B0A04020102020204" pitchFamily="34" charset="0"/>
              </a:rPr>
              <a:t>kontaktu</a:t>
            </a:r>
          </a:p>
          <a:p>
            <a:pPr marL="457200" lvl="1" indent="0">
              <a:buNone/>
            </a:pPr>
            <a:r>
              <a:rPr lang="pl-PL" sz="1600" dirty="0" smtClean="0">
                <a:latin typeface="Arial Black" panose="020B0A04020102020204" pitchFamily="34" charset="0"/>
              </a:rPr>
              <a:t>2. kampania informacyjna </a:t>
            </a:r>
          </a:p>
          <a:p>
            <a:endParaRPr lang="pl-PL" sz="2000" b="1" dirty="0" smtClean="0">
              <a:latin typeface="Arial Black" panose="020B0A04020102020204" pitchFamily="34" charset="0"/>
            </a:endParaRPr>
          </a:p>
          <a:p>
            <a:r>
              <a:rPr lang="pl-PL" sz="2000" dirty="0" smtClean="0">
                <a:latin typeface="Arial Black" panose="020B0A04020102020204" pitchFamily="34" charset="0"/>
              </a:rPr>
              <a:t> </a:t>
            </a:r>
            <a:r>
              <a:rPr lang="pl-PL" sz="2000" b="1" dirty="0">
                <a:latin typeface="Arial Black" panose="020B0A04020102020204" pitchFamily="34" charset="0"/>
              </a:rPr>
              <a:t>stworzenie nieformalnej sieci </a:t>
            </a:r>
            <a:r>
              <a:rPr lang="pl-PL" sz="2000" dirty="0">
                <a:latin typeface="Arial Black" panose="020B0A04020102020204" pitchFamily="34" charset="0"/>
              </a:rPr>
              <a:t>osób, organizacji i innych podmiotów </a:t>
            </a:r>
            <a:r>
              <a:rPr lang="pl-PL" sz="2000" dirty="0" err="1">
                <a:latin typeface="Arial Black" panose="020B0A04020102020204" pitchFamily="34" charset="0"/>
              </a:rPr>
              <a:t>zaangożowanych</a:t>
            </a:r>
            <a:r>
              <a:rPr lang="pl-PL" sz="2000" dirty="0">
                <a:latin typeface="Arial Black" panose="020B0A04020102020204" pitchFamily="34" charset="0"/>
              </a:rPr>
              <a:t> w ten obszar.</a:t>
            </a:r>
          </a:p>
        </p:txBody>
      </p:sp>
    </p:spTree>
    <p:extLst>
      <p:ext uri="{BB962C8B-B14F-4D97-AF65-F5344CB8AC3E}">
        <p14:creationId xmlns:p14="http://schemas.microsoft.com/office/powerpoint/2010/main" xmlns="" val="41452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7430" y="3872599"/>
            <a:ext cx="4999473" cy="1325563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solidFill>
                  <a:schemeClr val="accent1"/>
                </a:solidFill>
                <a:latin typeface="Arial Black" panose="020B0A04020102020204" pitchFamily="34" charset="0"/>
              </a:rPr>
              <a:t>c</a:t>
            </a:r>
            <a:r>
              <a:rPr lang="pl-PL" sz="31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o robimy?</a:t>
            </a:r>
            <a:r>
              <a:rPr lang="pl-PL" sz="2200" dirty="0" smtClean="0">
                <a:latin typeface="Arial Black" panose="020B0A04020102020204" pitchFamily="34" charset="0"/>
              </a:rPr>
              <a:t/>
            </a:r>
            <a:br>
              <a:rPr lang="pl-PL" sz="2200" dirty="0" smtClean="0">
                <a:latin typeface="Arial Black" panose="020B0A04020102020204" pitchFamily="34" charset="0"/>
              </a:rPr>
            </a:br>
            <a:r>
              <a:rPr lang="pl-PL" sz="2200" dirty="0" smtClean="0">
                <a:latin typeface="Arial Black" panose="020B0A04020102020204" pitchFamily="34" charset="0"/>
              </a:rPr>
              <a:t/>
            </a:r>
            <a:br>
              <a:rPr lang="pl-PL" sz="2200" dirty="0" smtClean="0">
                <a:latin typeface="Arial Black" panose="020B0A04020102020204" pitchFamily="34" charset="0"/>
              </a:rPr>
            </a:br>
            <a:r>
              <a:rPr lang="pl-PL" sz="2200" dirty="0" smtClean="0">
                <a:latin typeface="Arial Black" panose="020B0A04020102020204" pitchFamily="34" charset="0"/>
              </a:rPr>
              <a:t>* Warsztaty </a:t>
            </a:r>
            <a:r>
              <a:rPr lang="pl-PL" sz="2200" dirty="0" err="1" smtClean="0">
                <a:latin typeface="Arial Black" panose="020B0A04020102020204" pitchFamily="34" charset="0"/>
              </a:rPr>
              <a:t>antyprzemocowe</a:t>
            </a:r>
            <a:r>
              <a:rPr lang="pl-PL" sz="2200" dirty="0" smtClean="0">
                <a:latin typeface="Arial Black" panose="020B0A04020102020204" pitchFamily="34" charset="0"/>
              </a:rPr>
              <a:t> dla migrantek, migrantów oraz osób działających na rzecz środowisk </a:t>
            </a:r>
            <a:r>
              <a:rPr lang="pl-PL" sz="2200" dirty="0" err="1" smtClean="0">
                <a:latin typeface="Arial Black" panose="020B0A04020102020204" pitchFamily="34" charset="0"/>
              </a:rPr>
              <a:t>migranckich</a:t>
            </a:r>
            <a:r>
              <a:rPr lang="pl-PL" sz="2200" dirty="0" smtClean="0">
                <a:latin typeface="Arial Black" panose="020B0A04020102020204" pitchFamily="34" charset="0"/>
              </a:rPr>
              <a:t> w Warszawie</a:t>
            </a:r>
            <a:br>
              <a:rPr lang="pl-PL" sz="2200" dirty="0" smtClean="0">
                <a:latin typeface="Arial Black" panose="020B0A04020102020204" pitchFamily="34" charset="0"/>
              </a:rPr>
            </a:br>
            <a:r>
              <a:rPr lang="pl-PL" sz="2200" dirty="0">
                <a:latin typeface="Arial Black" panose="020B0A04020102020204" pitchFamily="34" charset="0"/>
              </a:rPr>
              <a:t/>
            </a:r>
            <a:br>
              <a:rPr lang="pl-PL" sz="2200" dirty="0">
                <a:latin typeface="Arial Black" panose="020B0A04020102020204" pitchFamily="34" charset="0"/>
              </a:rPr>
            </a:br>
            <a:r>
              <a:rPr lang="pl-PL" sz="2200" dirty="0" smtClean="0">
                <a:latin typeface="Arial Black" panose="020B0A04020102020204" pitchFamily="34" charset="0"/>
              </a:rPr>
              <a:t>* Działania </a:t>
            </a:r>
            <a:r>
              <a:rPr lang="pl-PL" sz="2200" dirty="0" err="1" smtClean="0">
                <a:latin typeface="Arial Black" panose="020B0A04020102020204" pitchFamily="34" charset="0"/>
              </a:rPr>
              <a:t>rzecznicze</a:t>
            </a:r>
            <a:r>
              <a:rPr lang="pl-PL" sz="2200" dirty="0">
                <a:latin typeface="Arial Black" panose="020B0A04020102020204" pitchFamily="34" charset="0"/>
              </a:rPr>
              <a:t/>
            </a:r>
            <a:br>
              <a:rPr lang="pl-PL" sz="2200" dirty="0">
                <a:latin typeface="Arial Black" panose="020B0A04020102020204" pitchFamily="34" charset="0"/>
              </a:rPr>
            </a:br>
            <a:r>
              <a:rPr lang="pl-PL" sz="2200" dirty="0" smtClean="0">
                <a:latin typeface="Arial Black" panose="020B0A04020102020204" pitchFamily="34" charset="0"/>
              </a:rPr>
              <a:t/>
            </a:r>
            <a:br>
              <a:rPr lang="pl-PL" sz="2200" dirty="0" smtClean="0">
                <a:latin typeface="Arial Black" panose="020B0A04020102020204" pitchFamily="34" charset="0"/>
              </a:rPr>
            </a:br>
            <a:r>
              <a:rPr lang="pl-PL" sz="2200" dirty="0" smtClean="0">
                <a:latin typeface="Arial Black" panose="020B0A04020102020204" pitchFamily="34" charset="0"/>
              </a:rPr>
              <a:t>* Wydarzenia</a:t>
            </a:r>
            <a:br>
              <a:rPr lang="pl-PL" sz="2200" dirty="0" smtClean="0">
                <a:latin typeface="Arial Black" panose="020B0A04020102020204" pitchFamily="34" charset="0"/>
              </a:rPr>
            </a:br>
            <a:r>
              <a:rPr lang="pl-PL" sz="2200" dirty="0">
                <a:latin typeface="Arial Black" panose="020B0A04020102020204" pitchFamily="34" charset="0"/>
              </a:rPr>
              <a:t/>
            </a:r>
            <a:br>
              <a:rPr lang="pl-PL" sz="2200" dirty="0">
                <a:latin typeface="Arial Black" panose="020B0A04020102020204" pitchFamily="34" charset="0"/>
              </a:rPr>
            </a:br>
            <a:r>
              <a:rPr lang="pl-PL" sz="2200" dirty="0" smtClean="0">
                <a:latin typeface="Arial Black" panose="020B0A04020102020204" pitchFamily="34" charset="0"/>
              </a:rPr>
              <a:t>* Kontakt z organizacjami </a:t>
            </a:r>
            <a:r>
              <a:rPr lang="pl-PL" sz="2200" dirty="0" err="1" smtClean="0">
                <a:latin typeface="Arial Black" panose="020B0A04020102020204" pitchFamily="34" charset="0"/>
              </a:rPr>
              <a:t>migranckimi</a:t>
            </a:r>
            <a:r>
              <a:rPr lang="pl-PL" sz="2200" dirty="0" smtClean="0">
                <a:latin typeface="Arial Black" panose="020B0A04020102020204" pitchFamily="34" charset="0"/>
              </a:rPr>
              <a:t> i diasporami</a:t>
            </a:r>
            <a:br>
              <a:rPr lang="pl-PL" sz="2200" dirty="0" smtClean="0">
                <a:latin typeface="Arial Black" panose="020B0A04020102020204" pitchFamily="34" charset="0"/>
              </a:rPr>
            </a:br>
            <a:r>
              <a:rPr lang="pl-PL" sz="2200" dirty="0" smtClean="0">
                <a:latin typeface="Arial Black" panose="020B0A04020102020204" pitchFamily="34" charset="0"/>
              </a:rPr>
              <a:t/>
            </a:r>
            <a:br>
              <a:rPr lang="pl-PL" sz="2200" dirty="0" smtClean="0">
                <a:latin typeface="Arial Black" panose="020B0A04020102020204" pitchFamily="34" charset="0"/>
              </a:rPr>
            </a:br>
            <a:r>
              <a:rPr lang="pl-PL" sz="2200" dirty="0" smtClean="0">
                <a:latin typeface="Arial Black" panose="020B0A04020102020204" pitchFamily="34" charset="0"/>
              </a:rPr>
              <a:t>* Współpraca z organizacjami działającymi w obszarze przeciwdziałania przemocy wobec kobiet</a:t>
            </a:r>
            <a:br>
              <a:rPr lang="pl-PL" sz="2200" dirty="0" smtClean="0">
                <a:latin typeface="Arial Black" panose="020B0A04020102020204" pitchFamily="34" charset="0"/>
              </a:rPr>
            </a:br>
            <a:r>
              <a:rPr lang="pl-PL" sz="2200" dirty="0">
                <a:latin typeface="Arial Black" panose="020B0A04020102020204" pitchFamily="34" charset="0"/>
              </a:rPr>
              <a:t/>
            </a:r>
            <a:br>
              <a:rPr lang="pl-PL" sz="2200" dirty="0">
                <a:latin typeface="Arial Black" panose="020B0A04020102020204" pitchFamily="34" charset="0"/>
              </a:rPr>
            </a:br>
            <a:r>
              <a:rPr lang="pl-PL" sz="2200" dirty="0" smtClean="0">
                <a:latin typeface="Arial Black" panose="020B0A04020102020204" pitchFamily="34" charset="0"/>
              </a:rPr>
              <a:t>* Budowa bazy danych osób, które mogą wspierać</a:t>
            </a:r>
            <a:br>
              <a:rPr lang="pl-PL" sz="2200" dirty="0" smtClean="0">
                <a:latin typeface="Arial Black" panose="020B0A04020102020204" pitchFamily="34" charset="0"/>
              </a:rPr>
            </a:br>
            <a:r>
              <a:rPr lang="pl-PL" sz="2200" dirty="0">
                <a:latin typeface="Arial Black" panose="020B0A04020102020204" pitchFamily="34" charset="0"/>
              </a:rPr>
              <a:t/>
            </a:r>
            <a:br>
              <a:rPr lang="pl-PL" sz="2200" dirty="0">
                <a:latin typeface="Arial Black" panose="020B0A04020102020204" pitchFamily="34" charset="0"/>
              </a:rPr>
            </a:br>
            <a:r>
              <a:rPr lang="pl-PL" sz="2200" dirty="0" smtClean="0">
                <a:latin typeface="Arial Black" panose="020B0A04020102020204" pitchFamily="34" charset="0"/>
              </a:rPr>
              <a:t>* Bezpośrednie wsparcie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5964073" cy="70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1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Narrow" panose="020B0606020202030204" pitchFamily="34" charset="0"/>
              </a:rPr>
              <a:t>„Pomoc uchodźczyniom po doświadczeniu przemocy ze względu na płeć”</a:t>
            </a:r>
            <a:r>
              <a:rPr lang="pl-PL" b="1" dirty="0"/>
              <a:t> 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>
                <a:latin typeface="Arial Narrow" panose="020B0606020202030204" pitchFamily="34" charset="0"/>
              </a:rPr>
              <a:t>· Szkolenia dla pracowników i pracowniczek ośrodków dla uchodźców, organizacji pozarządowych, jednostek pomocy społecznej, służby zdrowia oraz służb mundurowych. </a:t>
            </a:r>
          </a:p>
          <a:p>
            <a:r>
              <a:rPr lang="pl-PL" dirty="0">
                <a:latin typeface="Arial Narrow" panose="020B0606020202030204" pitchFamily="34" charset="0"/>
              </a:rPr>
              <a:t>· Wydarzenia dla Syryjek i Syryjczyków oraz osób bliskich społeczności syryjskiej w Polsce. Ich celem jest zbudowanie aktywnej grupy, która będzie prowadziła działania informacyjne i wspierała kobiety-uchodźczynie,  przyjeżdżające do naszego kraju. </a:t>
            </a:r>
          </a:p>
          <a:p>
            <a:r>
              <a:rPr lang="pl-PL" dirty="0">
                <a:latin typeface="Arial Narrow" panose="020B0606020202030204" pitchFamily="34" charset="0"/>
              </a:rPr>
              <a:t>· Stworzenie bazy danych, zawierającej dane kontaktowe osób, które  mogłyby pomóc w działaniach wspierających uchodźczynie po doświadczeniu przemocy ze względu na płeć. Z bazy będą korzystać pracownicy instytucji publicznych i organizacji pozarządowych.</a:t>
            </a:r>
          </a:p>
          <a:p>
            <a:r>
              <a:rPr lang="pl-PL" dirty="0">
                <a:latin typeface="Arial Narrow" panose="020B0606020202030204" pitchFamily="34" charset="0"/>
              </a:rPr>
              <a:t>· Stworzenie materiałów informacyjnych skierowanych do społeczeństwa przyjmującego. </a:t>
            </a:r>
          </a:p>
          <a:p>
            <a:r>
              <a:rPr lang="pl-PL" dirty="0">
                <a:latin typeface="Arial Narrow" panose="020B0606020202030204" pitchFamily="34" charset="0"/>
              </a:rPr>
              <a:t>· Stworzenie materiałów informacyjnych dla uchodźczyń na temat przemocy ze względu na płeć w języku arabskim</a:t>
            </a:r>
            <a:r>
              <a:rPr lang="pl-PL" dirty="0" smtClean="0">
                <a:latin typeface="Arial Narrow" panose="020B0606020202030204" pitchFamily="34" charset="0"/>
              </a:rPr>
              <a:t>.</a:t>
            </a:r>
          </a:p>
          <a:p>
            <a:endParaRPr lang="pl-PL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sz="15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jest realizowany w ramach programu Obywatele dla Demokracji, finansowanego z Funduszy EOG</a:t>
            </a:r>
            <a:endParaRPr lang="pl-PL" sz="1500" i="1" dirty="0">
              <a:latin typeface="Arial Narrow" panose="020B0606020202030204" pitchFamily="34" charset="0"/>
            </a:endParaRPr>
          </a:p>
          <a:p>
            <a:endParaRPr lang="pl-PL" dirty="0"/>
          </a:p>
        </p:txBody>
      </p:sp>
      <p:sp>
        <p:nvSpPr>
          <p:cNvPr id="5" name="AutoShape 2" descr="Wyświetlanie Pasek_wolna_syria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Wyświetlanie Pasek_wolna_syria_2.jpg"/>
          <p:cNvSpPr>
            <a:spLocks noChangeAspect="1" noChangeArrowheads="1"/>
          </p:cNvSpPr>
          <p:nvPr/>
        </p:nvSpPr>
        <p:spPr bwMode="auto">
          <a:xfrm>
            <a:off x="307975" y="5936776"/>
            <a:ext cx="11429100" cy="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 descr="Pasek_wolna_syria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958" y="5945669"/>
            <a:ext cx="9644417" cy="83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01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327</Words>
  <Application>Microsoft Office PowerPoint</Application>
  <PresentationFormat>Niestandardowy</PresentationFormat>
  <Paragraphs>77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Przeciwdziałanie przemocy wobec migrantek i uchodźczyń w Polsce: wybrane zagadnienia     </vt:lpstr>
      <vt:lpstr>Przemoc wobec migrantek i uchodźczyń:</vt:lpstr>
      <vt:lpstr>Kogo dotyczy </vt:lpstr>
      <vt:lpstr>Dlaczego są bardziej zagrożone? płeć-pochodzenie   </vt:lpstr>
      <vt:lpstr>Uchodźczynie na świecie OBECNA SYTUACJA </vt:lpstr>
      <vt:lpstr>„Większość kobiet, które przyjeżdżają same, myślą, że tu jest Europa, że tu jest inne podejście do kobiety, że tu jest ochrona dla tej kobiety. W założeniu swoim mają coś takiego, że przyjadą tu do Europy, znajdą się wśród ludzi, którzy nie znają ich historii i one będą tu wolne. &lt;tymczasem&gt; przyjeżdżają do ośrodka, znajdują się wśród takich samych uchodźców z Czeczenii i oni są nawet bliżej. [...] Rodzina jest sama. Oni [cudzoziemcy] żyją w swoim świecie, Polacy żyją w swoim świecie” </vt:lpstr>
      <vt:lpstr>rekomendacje: </vt:lpstr>
      <vt:lpstr>co robimy?  * Warsztaty antyprzemocowe dla migrantek, migrantów oraz osób działających na rzecz środowisk migranckich w Warszawie  * Działania rzecznicze  * Wydarzenia  * Kontakt z organizacjami migranckimi i diasporami  * Współpraca z organizacjami działającymi w obszarze przeciwdziałania przemocy wobec kobiet  * Budowa bazy danych osób, które mogą wspierać  * Bezpośrednie wsparcie      </vt:lpstr>
      <vt:lpstr>„Pomoc uchodźczyniom po doświadczeniu przemocy ze względu na płeć” </vt:lpstr>
      <vt:lpstr>stop.przemocy.wobec.migrantek@gmail.com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Przeciwdziaanie przemocy wobec migrantek: wybrane zagadnienia</dc:title>
  <dc:creator>Olesya</dc:creator>
  <cp:lastModifiedBy>Gość</cp:lastModifiedBy>
  <cp:revision>77</cp:revision>
  <dcterms:created xsi:type="dcterms:W3CDTF">2015-10-13T17:51:18Z</dcterms:created>
  <dcterms:modified xsi:type="dcterms:W3CDTF">2016-04-11T13:43:25Z</dcterms:modified>
</cp:coreProperties>
</file>