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0"/>
  </p:notesMasterIdLst>
  <p:handoutMasterIdLst>
    <p:handoutMasterId r:id="rId21"/>
  </p:handoutMasterIdLst>
  <p:sldIdLst>
    <p:sldId id="413" r:id="rId2"/>
    <p:sldId id="300" r:id="rId3"/>
    <p:sldId id="301" r:id="rId4"/>
    <p:sldId id="402" r:id="rId5"/>
    <p:sldId id="403" r:id="rId6"/>
    <p:sldId id="404" r:id="rId7"/>
    <p:sldId id="405" r:id="rId8"/>
    <p:sldId id="409" r:id="rId9"/>
    <p:sldId id="416" r:id="rId10"/>
    <p:sldId id="417" r:id="rId11"/>
    <p:sldId id="420" r:id="rId12"/>
    <p:sldId id="421" r:id="rId13"/>
    <p:sldId id="425" r:id="rId14"/>
    <p:sldId id="426" r:id="rId15"/>
    <p:sldId id="399" r:id="rId16"/>
    <p:sldId id="370" r:id="rId17"/>
    <p:sldId id="408" r:id="rId18"/>
    <p:sldId id="358" r:id="rId19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E63104A0-21BB-48CD-A8B9-A4D29EC6946C}">
          <p14:sldIdLst>
            <p14:sldId id="413"/>
            <p14:sldId id="300"/>
            <p14:sldId id="301"/>
            <p14:sldId id="402"/>
            <p14:sldId id="403"/>
            <p14:sldId id="404"/>
            <p14:sldId id="405"/>
          </p14:sldIdLst>
        </p14:section>
        <p14:section name="Sekcja bez tytułu" id="{CFBEDCFE-DCBD-4073-9057-832B08CA7A7E}">
          <p14:sldIdLst>
            <p14:sldId id="409"/>
            <p14:sldId id="416"/>
            <p14:sldId id="417"/>
            <p14:sldId id="420"/>
            <p14:sldId id="421"/>
            <p14:sldId id="425"/>
            <p14:sldId id="426"/>
            <p14:sldId id="399"/>
            <p14:sldId id="370"/>
            <p14:sldId id="408"/>
            <p14:sldId id="3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2909" autoAdjust="0"/>
  </p:normalViewPr>
  <p:slideViewPr>
    <p:cSldViewPr>
      <p:cViewPr>
        <p:scale>
          <a:sx n="60" d="100"/>
          <a:sy n="60" d="100"/>
        </p:scale>
        <p:origin x="-3084" y="-8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72488B8A-F9FE-416D-A2AF-6BD9B719AFED}" type="datetimeFigureOut">
              <a:rPr lang="pl-PL" smtClean="0"/>
              <a:t>2016-04-11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DE20CFDE-A130-492B-B433-2ADCCFC305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092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142B3936-5089-4FFA-BB89-29EC3976BB11}" type="datetimeFigureOut">
              <a:rPr lang="sv-SE" smtClean="0"/>
              <a:pPr/>
              <a:t>2016-04-11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2153" tIns="46077" rIns="92153" bIns="460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152A67CD-A179-43FE-8514-8BFE5F8407A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260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23191"/>
            <a:ext cx="8229600" cy="8496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sv-SE" dirty="0"/>
          </a:p>
        </p:txBody>
      </p:sp>
      <p:sp>
        <p:nvSpPr>
          <p:cNvPr id="6" name="Title 1"/>
          <p:cNvSpPr txBox="1">
            <a:spLocks noChangeAspect="1"/>
          </p:cNvSpPr>
          <p:nvPr/>
        </p:nvSpPr>
        <p:spPr bwMode="auto"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pl-PL" sz="2800" smtClean="0">
                <a:solidFill>
                  <a:schemeClr val="bg1"/>
                </a:solidFill>
              </a:rPr>
              <a:t> 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 noChangeAspect="1"/>
          </p:cNvSpPr>
          <p:nvPr userDrawn="1"/>
        </p:nvSpPr>
        <p:spPr bwMode="auto"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pl-PL" sz="2800" smtClean="0">
                <a:solidFill>
                  <a:schemeClr val="bg1"/>
                </a:solidFill>
              </a:rPr>
              <a:t> 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5" name="Picture 2" descr="C:\Users\Hania\Downloads\mpips_jpg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44450"/>
            <a:ext cx="3635375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bg1"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400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400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92872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27687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sv-SE" dirty="0"/>
          </a:p>
        </p:txBody>
      </p:sp>
      <p:sp>
        <p:nvSpPr>
          <p:cNvPr id="7" name="Title 1"/>
          <p:cNvSpPr txBox="1">
            <a:spLocks noChangeAspect="1"/>
          </p:cNvSpPr>
          <p:nvPr/>
        </p:nvSpPr>
        <p:spPr bwMode="auto">
          <a:xfrm>
            <a:off x="0" y="0"/>
            <a:ext cx="5796136" cy="908720"/>
          </a:xfrm>
          <a:prstGeom prst="rect">
            <a:avLst/>
          </a:prstGeo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pl-PL" sz="2800" smtClean="0">
                <a:solidFill>
                  <a:schemeClr val="bg1"/>
                </a:solidFill>
              </a:rPr>
              <a:t> </a:t>
            </a:r>
            <a:endParaRPr lang="sv-SE" sz="2800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0"/>
            <a:ext cx="3347864" cy="91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680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1259632" y="764705"/>
            <a:ext cx="7423596" cy="5904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4000" b="1" dirty="0" smtClean="0">
                <a:solidFill>
                  <a:srgbClr val="0070C0"/>
                </a:solidFill>
              </a:rPr>
              <a:t>SYSTEM </a:t>
            </a:r>
          </a:p>
          <a:p>
            <a:r>
              <a:rPr lang="pl-PL" sz="4000" b="1" dirty="0" smtClean="0">
                <a:solidFill>
                  <a:srgbClr val="0070C0"/>
                </a:solidFill>
              </a:rPr>
              <a:t>PRZECIWDZIAŁANIA </a:t>
            </a:r>
            <a:r>
              <a:rPr lang="pl-PL" sz="4000" b="1" dirty="0" smtClean="0">
                <a:solidFill>
                  <a:srgbClr val="0070C0"/>
                </a:solidFill>
              </a:rPr>
              <a:t>PRZEMOCY </a:t>
            </a:r>
            <a:br>
              <a:rPr lang="pl-PL" sz="4000" b="1" dirty="0" smtClean="0">
                <a:solidFill>
                  <a:srgbClr val="0070C0"/>
                </a:solidFill>
              </a:rPr>
            </a:br>
            <a:r>
              <a:rPr lang="pl-PL" sz="4000" b="1" dirty="0" smtClean="0">
                <a:solidFill>
                  <a:srgbClr val="0070C0"/>
                </a:solidFill>
              </a:rPr>
              <a:t>W RODZINIE </a:t>
            </a:r>
            <a:r>
              <a:rPr lang="pl-PL" sz="4000" b="1" dirty="0" smtClean="0">
                <a:solidFill>
                  <a:srgbClr val="0070C0"/>
                </a:solidFill>
              </a:rPr>
              <a:t>W POLSCE</a:t>
            </a:r>
            <a:endParaRPr lang="pl-PL" sz="4000" b="1" dirty="0" smtClean="0">
              <a:solidFill>
                <a:srgbClr val="0070C0"/>
              </a:solidFill>
            </a:endParaRPr>
          </a:p>
          <a:p>
            <a:r>
              <a:rPr lang="pl-PL" sz="4000" b="1" dirty="0" smtClean="0">
                <a:solidFill>
                  <a:srgbClr val="C00000"/>
                </a:solidFill>
              </a:rPr>
              <a:t/>
            </a:r>
            <a:br>
              <a:rPr lang="pl-PL" sz="4000" b="1" dirty="0" smtClean="0">
                <a:solidFill>
                  <a:srgbClr val="C00000"/>
                </a:solidFill>
              </a:rPr>
            </a:br>
            <a:r>
              <a:rPr lang="pl-PL" sz="2000" b="1" dirty="0" smtClean="0"/>
              <a:t> 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68026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>
                <a:solidFill>
                  <a:srgbClr val="ACCBF9">
                    <a:lumMod val="50000"/>
                  </a:srgbClr>
                </a:solidFill>
              </a:rPr>
              <a:t>PROCEDURA „NIEBIESKIE KARTY”</a:t>
            </a:r>
            <a:br>
              <a:rPr lang="pl-PL" sz="2500" b="1" dirty="0">
                <a:solidFill>
                  <a:srgbClr val="ACCBF9">
                    <a:lumMod val="50000"/>
                  </a:srgbClr>
                </a:solidFill>
              </a:rPr>
            </a:br>
            <a:endParaRPr lang="pl-PL" sz="2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 rozporządzenia zostały opracowane załączniki w </a:t>
            </a:r>
            <a:r>
              <a:rPr lang="pl-PL" b="1" dirty="0"/>
              <a:t>formie formularzy „Niebieska Karta -  A,B,C,D”,</a:t>
            </a:r>
            <a:r>
              <a:rPr lang="pl-PL" dirty="0"/>
              <a:t> które określają sposób postępowania przedstawicieli podmiotów realizujących procedurę „Niebieskie Karty” w odniesieniu do osób, co do których istnieje podejrzenie, że są dotknięte przemocą w rodzinie, oraz osób, co do których istnieje podejrzenie, że stosują przemoc w rodzinie.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9470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 smtClean="0">
                <a:solidFill>
                  <a:srgbClr val="0070C0"/>
                </a:solidFill>
              </a:rPr>
              <a:t>SPECJALISTYCZNE OSRODKI WSPRACIA DLA OFIAR PRZEMOCY W RODZNIE</a:t>
            </a:r>
            <a:endParaRPr lang="pl-PL" sz="2500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ROZPORZĄDZENIE MINISTRA PRACY I POLITYKI </a:t>
            </a:r>
            <a:r>
              <a:rPr lang="pl-PL" b="1" dirty="0" smtClean="0"/>
              <a:t>SPOŁECZNEJ </a:t>
            </a:r>
            <a:br>
              <a:rPr lang="pl-PL" b="1" dirty="0" smtClean="0"/>
            </a:br>
            <a:r>
              <a:rPr lang="pl-PL" dirty="0" smtClean="0"/>
              <a:t>z </a:t>
            </a:r>
            <a:r>
              <a:rPr lang="pl-PL" dirty="0"/>
              <a:t>dnia 22 lutego 2011 </a:t>
            </a:r>
            <a:r>
              <a:rPr lang="pl-PL" dirty="0" smtClean="0"/>
              <a:t>r.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sprawie standardu podstawowych usług świadczonych przez specjalistyczne ośrodki </a:t>
            </a:r>
            <a:r>
              <a:rPr lang="pl-PL" dirty="0" smtClean="0"/>
              <a:t>wsparcia dla </a:t>
            </a:r>
            <a:r>
              <a:rPr lang="pl-PL" dirty="0"/>
              <a:t>ofiar przemocy w rodzinie, kwalifikacji osób zatrudnionych w tych </a:t>
            </a:r>
            <a:r>
              <a:rPr lang="pl-PL" dirty="0" smtClean="0"/>
              <a:t>ośrodkach</a:t>
            </a:r>
            <a:r>
              <a:rPr lang="pl-PL" dirty="0"/>
              <a:t>, szczegółowych </a:t>
            </a:r>
            <a:r>
              <a:rPr lang="pl-PL" dirty="0" smtClean="0"/>
              <a:t>kierunków prowadzenia </a:t>
            </a:r>
            <a:r>
              <a:rPr lang="pl-PL" dirty="0"/>
              <a:t>oddziaływań korekcyjno-edukacyjnych wobec osób </a:t>
            </a:r>
            <a:r>
              <a:rPr lang="pl-PL" dirty="0" smtClean="0"/>
              <a:t>stosujących </a:t>
            </a:r>
            <a:r>
              <a:rPr lang="pl-PL" dirty="0"/>
              <a:t>przemoc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rodzinie	oraz </a:t>
            </a:r>
            <a:r>
              <a:rPr lang="pl-PL" dirty="0"/>
              <a:t>kwalifikacji osób prowadzących oddziaływania korekcyjno-edukacyjne</a:t>
            </a:r>
          </a:p>
        </p:txBody>
      </p:sp>
    </p:spTree>
    <p:extLst>
      <p:ext uri="{BB962C8B-B14F-4D97-AF65-F5344CB8AC3E}">
        <p14:creationId xmlns:p14="http://schemas.microsoft.com/office/powerpoint/2010/main" val="179738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>
                <a:solidFill>
                  <a:srgbClr val="0070C0"/>
                </a:solidFill>
              </a:rPr>
              <a:t>SPECJALISTYCZNE OSRODKI WSPRACIA DLA OFIAR PRZEMOCY W RODZNIE</a:t>
            </a:r>
            <a:endParaRPr lang="pl-PL" sz="2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Standardy podstawowych </a:t>
            </a:r>
            <a:r>
              <a:rPr lang="pl-PL" dirty="0"/>
              <a:t>usług </a:t>
            </a:r>
            <a:r>
              <a:rPr lang="pl-PL" dirty="0" smtClean="0"/>
              <a:t>świadczonych przez specjalistyczne ośrodki </a:t>
            </a:r>
            <a:r>
              <a:rPr lang="pl-PL" dirty="0"/>
              <a:t>wsparcia dla </a:t>
            </a:r>
            <a:r>
              <a:rPr lang="pl-PL" dirty="0" smtClean="0"/>
              <a:t>ofiar przemocy </a:t>
            </a:r>
            <a:r>
              <a:rPr lang="pl-PL" dirty="0"/>
              <a:t>w </a:t>
            </a:r>
            <a:r>
              <a:rPr lang="pl-PL" dirty="0" smtClean="0"/>
              <a:t>rodzinie</a:t>
            </a:r>
            <a:endParaRPr lang="pl-PL" dirty="0"/>
          </a:p>
          <a:p>
            <a:r>
              <a:rPr lang="pl-PL" b="1" dirty="0" smtClean="0"/>
              <a:t>w </a:t>
            </a:r>
            <a:r>
              <a:rPr lang="pl-PL" b="1" dirty="0"/>
              <a:t>zakresie </a:t>
            </a:r>
            <a:r>
              <a:rPr lang="pl-PL" b="1" dirty="0" smtClean="0"/>
              <a:t>interwencyjnym;</a:t>
            </a:r>
          </a:p>
          <a:p>
            <a:r>
              <a:rPr lang="pl-PL" b="1" dirty="0"/>
              <a:t>zakresie </a:t>
            </a:r>
            <a:r>
              <a:rPr lang="pl-PL" b="1" dirty="0" smtClean="0"/>
              <a:t>terapeutyczno-wspomagającym;</a:t>
            </a:r>
          </a:p>
          <a:p>
            <a:r>
              <a:rPr lang="pl-PL" b="1" dirty="0"/>
              <a:t>w zakresie potrzeb </a:t>
            </a:r>
            <a:r>
              <a:rPr lang="pl-PL" b="1" dirty="0" smtClean="0"/>
              <a:t>bytowych.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38788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500" b="1" dirty="0" smtClean="0">
                <a:solidFill>
                  <a:srgbClr val="0070C0"/>
                </a:solidFill>
              </a:rPr>
              <a:t>PROGRAMY KOREKCYJNO-EDUKACYJNE DLA OSÓB STOSUJACYCH PRZEMOC W RODZINIE</a:t>
            </a:r>
            <a:br>
              <a:rPr lang="pl-PL" sz="2500" b="1" dirty="0" smtClean="0">
                <a:solidFill>
                  <a:srgbClr val="0070C0"/>
                </a:solidFill>
              </a:rPr>
            </a:br>
            <a:endParaRPr lang="pl-PL" sz="2500" b="1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Oddziaływania </a:t>
            </a:r>
            <a:r>
              <a:rPr lang="pl-PL" b="1" dirty="0"/>
              <a:t>korekcyjno-edukacyjne </a:t>
            </a:r>
            <a:r>
              <a:rPr lang="pl-PL" b="1" dirty="0" smtClean="0"/>
              <a:t>wobec  osób </a:t>
            </a:r>
            <a:r>
              <a:rPr lang="pl-PL" b="1" dirty="0"/>
              <a:t>stosujących przemoc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rodzinie prowadzone </a:t>
            </a:r>
            <a:r>
              <a:rPr lang="pl-PL" b="1" dirty="0" smtClean="0"/>
              <a:t>są w </a:t>
            </a:r>
            <a:r>
              <a:rPr lang="pl-PL" b="1" dirty="0"/>
              <a:t>celu:</a:t>
            </a:r>
          </a:p>
          <a:p>
            <a:pPr marL="0" indent="0">
              <a:buNone/>
            </a:pPr>
            <a:r>
              <a:rPr lang="pl-PL" dirty="0"/>
              <a:t>1) powstrzymania osoby stosującej przemoc w </a:t>
            </a:r>
            <a:r>
              <a:rPr lang="pl-PL" dirty="0" smtClean="0"/>
              <a:t>rodzinie przed </a:t>
            </a:r>
            <a:r>
              <a:rPr lang="pl-PL" dirty="0"/>
              <a:t>dalszym stosowaniem przemocy;</a:t>
            </a:r>
          </a:p>
          <a:p>
            <a:pPr marL="0" indent="0">
              <a:buNone/>
            </a:pPr>
            <a:r>
              <a:rPr lang="pl-PL" dirty="0"/>
              <a:t>2) rozwijania umiejętności samokontroli i </a:t>
            </a:r>
            <a:r>
              <a:rPr lang="pl-PL" dirty="0" smtClean="0"/>
              <a:t>współżycia w </a:t>
            </a:r>
            <a:r>
              <a:rPr lang="pl-PL" dirty="0"/>
              <a:t>rodzinie;</a:t>
            </a:r>
          </a:p>
          <a:p>
            <a:pPr marL="0" indent="0">
              <a:buNone/>
            </a:pPr>
            <a:r>
              <a:rPr lang="pl-PL" dirty="0"/>
              <a:t>3) kształtowania umiejętności w zakresie </a:t>
            </a:r>
            <a:r>
              <a:rPr lang="pl-PL" dirty="0" smtClean="0"/>
              <a:t>wychowywania  dzieci </a:t>
            </a:r>
            <a:r>
              <a:rPr lang="pl-PL" dirty="0"/>
              <a:t>bez używania przemocy w rodzinie;</a:t>
            </a:r>
          </a:p>
          <a:p>
            <a:pPr marL="0" indent="0">
              <a:buNone/>
            </a:pPr>
            <a:r>
              <a:rPr lang="pl-PL" dirty="0"/>
              <a:t>4) uznania przez osobę stosującą przemoc w </a:t>
            </a:r>
            <a:r>
              <a:rPr lang="pl-PL" dirty="0" smtClean="0"/>
              <a:t>rodzinie  swojej </a:t>
            </a:r>
            <a:r>
              <a:rPr lang="pl-PL" dirty="0"/>
              <a:t>odpowiedzialności za stosowanie przemocy;</a:t>
            </a:r>
          </a:p>
          <a:p>
            <a:pPr marL="0" indent="0">
              <a:buNone/>
            </a:pPr>
            <a:r>
              <a:rPr lang="pl-PL" dirty="0"/>
              <a:t>5) zdobycia i poszerzenia wiedzy na temat </a:t>
            </a:r>
            <a:r>
              <a:rPr lang="pl-PL" dirty="0" smtClean="0"/>
              <a:t>mechanizmów powstawania </a:t>
            </a:r>
            <a:r>
              <a:rPr lang="pl-PL" dirty="0"/>
              <a:t>przemocy w rodzinie;</a:t>
            </a:r>
          </a:p>
          <a:p>
            <a:pPr marL="0" indent="0">
              <a:buNone/>
            </a:pPr>
            <a:r>
              <a:rPr lang="pl-PL" dirty="0"/>
              <a:t>6) zdobycia umiejętności komunikowania się i </a:t>
            </a:r>
            <a:r>
              <a:rPr lang="pl-PL" dirty="0" smtClean="0"/>
              <a:t>rozwiązywania konfliktów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rodzinie bez </a:t>
            </a:r>
            <a:r>
              <a:rPr lang="pl-PL" dirty="0" smtClean="0"/>
              <a:t>stosowania przemocy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7) uzyskania informacji o możliwościach </a:t>
            </a:r>
            <a:r>
              <a:rPr lang="pl-PL" dirty="0" smtClean="0"/>
              <a:t>podejmowania działań </a:t>
            </a:r>
            <a:r>
              <a:rPr lang="pl-PL" dirty="0"/>
              <a:t>terapeutycznych.</a:t>
            </a:r>
          </a:p>
        </p:txBody>
      </p:sp>
    </p:spTree>
    <p:extLst>
      <p:ext uri="{BB962C8B-B14F-4D97-AF65-F5344CB8AC3E}">
        <p14:creationId xmlns:p14="http://schemas.microsoft.com/office/powerpoint/2010/main" val="1877107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>
                <a:solidFill>
                  <a:srgbClr val="0070C0"/>
                </a:solidFill>
              </a:rPr>
              <a:t>PROGRAMY KOREKCYJNO-EDUKACYJNE DLA OSÓB STOSUJACYCH PRZEMOC W RODZINIE</a:t>
            </a:r>
            <a:endParaRPr lang="pl-PL" sz="2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Oddziaływania korekcyjno-edukacyjne </a:t>
            </a:r>
            <a:r>
              <a:rPr lang="pl-PL" b="1" dirty="0" smtClean="0"/>
              <a:t>wobec osób </a:t>
            </a:r>
            <a:r>
              <a:rPr lang="pl-PL" b="1" dirty="0"/>
              <a:t>stosujących przemoc w rodzinie są </a:t>
            </a:r>
            <a:r>
              <a:rPr lang="pl-PL" b="1" dirty="0" smtClean="0"/>
              <a:t>kierowane w szczególności </a:t>
            </a:r>
            <a:r>
              <a:rPr lang="pl-PL" b="1" dirty="0"/>
              <a:t>do</a:t>
            </a:r>
            <a:r>
              <a:rPr lang="pl-PL" b="1" dirty="0" smtClean="0"/>
              <a:t>: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/>
              <a:t>1) </a:t>
            </a:r>
            <a:r>
              <a:rPr lang="pl-PL" b="1" dirty="0" smtClean="0"/>
              <a:t>osób </a:t>
            </a:r>
            <a:r>
              <a:rPr lang="pl-PL" b="1" dirty="0"/>
              <a:t>skazanych </a:t>
            </a:r>
            <a:r>
              <a:rPr lang="pl-PL" dirty="0"/>
              <a:t>za czyny związane ze </a:t>
            </a:r>
            <a:r>
              <a:rPr lang="pl-PL" dirty="0" smtClean="0"/>
              <a:t>stosowaniem przemocy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rodzinie, odbywających </a:t>
            </a:r>
            <a:r>
              <a:rPr lang="pl-PL" dirty="0" smtClean="0"/>
              <a:t>karę pozbawienia </a:t>
            </a:r>
            <a:r>
              <a:rPr lang="pl-PL" dirty="0"/>
              <a:t>wolności w zakładach karnych </a:t>
            </a:r>
            <a:r>
              <a:rPr lang="pl-PL" b="1" dirty="0" smtClean="0"/>
              <a:t>albo wobec których </a:t>
            </a:r>
            <a:r>
              <a:rPr lang="pl-PL" b="1" dirty="0"/>
              <a:t>sąd warunkowo zawiesił wykonanie</a:t>
            </a:r>
          </a:p>
          <a:p>
            <a:pPr marL="0" indent="0">
              <a:buNone/>
            </a:pPr>
            <a:r>
              <a:rPr lang="pl-PL" b="1" dirty="0"/>
              <a:t>kary,</a:t>
            </a:r>
            <a:r>
              <a:rPr lang="pl-PL" dirty="0"/>
              <a:t> zobowiązując je do uczestnictwa w </a:t>
            </a:r>
            <a:r>
              <a:rPr lang="pl-PL" dirty="0" smtClean="0"/>
              <a:t>oddziaływaniach korekcyjno-edukacyjnych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2) </a:t>
            </a:r>
            <a:r>
              <a:rPr lang="pl-PL" dirty="0" smtClean="0"/>
              <a:t>osób </a:t>
            </a:r>
            <a:r>
              <a:rPr lang="pl-PL" dirty="0"/>
              <a:t>stosujących przemoc w rodzinie, </a:t>
            </a:r>
            <a:r>
              <a:rPr lang="pl-PL" b="1" dirty="0" smtClean="0"/>
              <a:t>które uczestniczą w </a:t>
            </a:r>
            <a:r>
              <a:rPr lang="pl-PL" b="1" dirty="0"/>
              <a:t>terapii leczenia uzależnienia od </a:t>
            </a:r>
            <a:r>
              <a:rPr lang="pl-PL" b="1" dirty="0" smtClean="0"/>
              <a:t>alkoholu  lub narkotyków</a:t>
            </a:r>
            <a:r>
              <a:rPr lang="pl-PL" b="1" dirty="0"/>
              <a:t>, lub innych </a:t>
            </a:r>
            <a:r>
              <a:rPr lang="pl-PL" b="1" dirty="0" smtClean="0"/>
              <a:t>środków odurzających, substancji </a:t>
            </a:r>
            <a:r>
              <a:rPr lang="pl-PL" b="1" dirty="0"/>
              <a:t>psychotropowych albo </a:t>
            </a:r>
            <a:r>
              <a:rPr lang="pl-PL" b="1" dirty="0" smtClean="0"/>
              <a:t>środków zastępczych, </a:t>
            </a:r>
            <a:r>
              <a:rPr lang="pl-PL" dirty="0" smtClean="0"/>
              <a:t>dla których </a:t>
            </a:r>
            <a:r>
              <a:rPr lang="pl-PL" dirty="0"/>
              <a:t>oddziaływania </a:t>
            </a:r>
            <a:r>
              <a:rPr lang="pl-PL" dirty="0" smtClean="0"/>
              <a:t>korekcyjno-edukacyjne mogą </a:t>
            </a:r>
            <a:r>
              <a:rPr lang="pl-PL" dirty="0"/>
              <a:t>stanowić uzupełnienie </a:t>
            </a:r>
            <a:r>
              <a:rPr lang="pl-PL" dirty="0" smtClean="0"/>
              <a:t>podstawowej terapii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3) </a:t>
            </a:r>
            <a:r>
              <a:rPr lang="pl-PL" dirty="0" smtClean="0"/>
              <a:t>osób</a:t>
            </a:r>
            <a:r>
              <a:rPr lang="pl-PL" dirty="0"/>
              <a:t>, </a:t>
            </a:r>
            <a:r>
              <a:rPr lang="pl-PL" dirty="0" smtClean="0"/>
              <a:t>które </a:t>
            </a:r>
            <a:r>
              <a:rPr lang="pl-PL" dirty="0"/>
              <a:t>w wyniku </a:t>
            </a:r>
            <a:r>
              <a:rPr lang="pl-PL" b="1" dirty="0"/>
              <a:t>innych okoliczności </a:t>
            </a:r>
            <a:r>
              <a:rPr lang="pl-PL" b="1" dirty="0" smtClean="0"/>
              <a:t>zgłoszą się </a:t>
            </a:r>
            <a:r>
              <a:rPr lang="pl-PL" b="1" dirty="0"/>
              <a:t>do </a:t>
            </a:r>
            <a:r>
              <a:rPr lang="pl-PL" b="1" dirty="0" smtClean="0"/>
              <a:t>uczestnictwa </a:t>
            </a:r>
            <a:r>
              <a:rPr lang="pl-PL" dirty="0"/>
              <a:t>w programie korekcyjno-edukacyjnym.</a:t>
            </a:r>
          </a:p>
        </p:txBody>
      </p:sp>
    </p:spTree>
    <p:extLst>
      <p:ext uri="{BB962C8B-B14F-4D97-AF65-F5344CB8AC3E}">
        <p14:creationId xmlns:p14="http://schemas.microsoft.com/office/powerpoint/2010/main" val="4224881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5174035"/>
          </a:xfrm>
        </p:spPr>
        <p:txBody>
          <a:bodyPr>
            <a:normAutofit/>
          </a:bodyPr>
          <a:lstStyle/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800" b="1" cap="all" dirty="0" smtClean="0">
                <a:solidFill>
                  <a:schemeClr val="bg2">
                    <a:lumMod val="50000"/>
                  </a:schemeClr>
                </a:solidFill>
              </a:rPr>
              <a:t>Krajowy </a:t>
            </a:r>
            <a:r>
              <a:rPr lang="pl-PL" sz="2800" b="1" cap="all" dirty="0">
                <a:solidFill>
                  <a:schemeClr val="bg2">
                    <a:lumMod val="50000"/>
                  </a:schemeClr>
                </a:solidFill>
              </a:rPr>
              <a:t>Program Przeciwdziałania Przemocy w Rodzinie na lata </a:t>
            </a:r>
            <a:r>
              <a:rPr lang="pl-PL" sz="2800" b="1" cap="all" dirty="0" smtClean="0">
                <a:solidFill>
                  <a:schemeClr val="bg2">
                    <a:lumMod val="50000"/>
                  </a:schemeClr>
                </a:solidFill>
              </a:rPr>
              <a:t>2014- 2020</a:t>
            </a:r>
            <a:endParaRPr lang="pl-PL" sz="2000" dirty="0">
              <a:solidFill>
                <a:schemeClr val="bg2">
                  <a:lumMod val="50000"/>
                </a:schemeClr>
              </a:solidFill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endParaRPr lang="pl-PL" sz="2000" dirty="0"/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800" b="1" dirty="0" smtClean="0"/>
              <a:t>W dniu 29 kwietnia 2014 r.</a:t>
            </a:r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800" b="1" dirty="0" smtClean="0"/>
              <a:t>został zatwierdzony </a:t>
            </a:r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800" b="1" dirty="0" smtClean="0"/>
              <a:t>Uchwałą Rady Ministrów Nr 76 </a:t>
            </a:r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endParaRPr lang="pl-PL" sz="2800" b="1" dirty="0" smtClean="0"/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800" b="1" u="sng" dirty="0" smtClean="0"/>
              <a:t>KRAJOWY PROGRAM PRZECIWDZIAŁANIA PRZEMOCY W RODZINIE NA LATA 2014-2020  </a:t>
            </a:r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endParaRPr lang="pl-PL" sz="2800" b="1" u="sng" dirty="0" smtClean="0"/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800" b="1" dirty="0" smtClean="0"/>
              <a:t>opublikowany w dniu 9 czerwca 2014 R. </a:t>
            </a:r>
          </a:p>
          <a:p>
            <a:pPr marL="0" algn="ctr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800" b="1" dirty="0" smtClean="0"/>
              <a:t>w Monitorze Polskim Dzienniku Urzędowym RP</a:t>
            </a:r>
          </a:p>
          <a:p>
            <a:pPr marL="0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6023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5174035"/>
          </a:xfrm>
        </p:spPr>
        <p:txBody>
          <a:bodyPr>
            <a:normAutofit/>
          </a:bodyPr>
          <a:lstStyle/>
          <a:p>
            <a:pPr marL="0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pl-PL" sz="2500" b="1" dirty="0" smtClean="0">
                <a:solidFill>
                  <a:schemeClr val="accent1"/>
                </a:solidFill>
              </a:rPr>
              <a:t>Obszary: </a:t>
            </a:r>
          </a:p>
          <a:p>
            <a:pPr marL="0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</a:pPr>
            <a:endParaRPr lang="pl-PL" sz="3600" b="1" dirty="0"/>
          </a:p>
          <a:p>
            <a:pPr marL="1143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pl-PL" sz="2400" b="1" dirty="0" smtClean="0"/>
              <a:t>PROFILAKTYKA I EDUKACJA SPOŁECZNA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b="1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/>
              <a:t>2. OCHRONA </a:t>
            </a:r>
            <a:r>
              <a:rPr lang="pl-PL" sz="2400" b="1" dirty="0"/>
              <a:t>I POMOC OSOBOM DOTKNIĘTYM PRZEMOCĄ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W RODZINIE</a:t>
            </a:r>
          </a:p>
          <a:p>
            <a:pPr marL="1143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rabicPeriod"/>
            </a:pPr>
            <a:endParaRPr lang="pl-PL" sz="2400" b="1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/>
              <a:t>3. ODDZIAŁYWANIE </a:t>
            </a:r>
            <a:r>
              <a:rPr lang="pl-PL" sz="2400" b="1" dirty="0"/>
              <a:t>NA OSOBY STOSUJĄCE PRZEMOC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W RODZINIE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2400" b="1" dirty="0" smtClean="0"/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400" b="1" dirty="0" smtClean="0"/>
              <a:t>4. PODNOSZENIE </a:t>
            </a:r>
            <a:r>
              <a:rPr lang="pl-PL" sz="2400" b="1" dirty="0"/>
              <a:t>KOMPETENCJI SŁUŻB</a:t>
            </a:r>
          </a:p>
          <a:p>
            <a:pPr marL="114300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rabicPeriod"/>
            </a:pPr>
            <a:endParaRPr lang="pl-PL" sz="2400" b="1" dirty="0" smtClean="0">
              <a:solidFill>
                <a:srgbClr val="0070C0"/>
              </a:solidFill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40274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800" b="1" dirty="0">
                <a:solidFill>
                  <a:srgbClr val="629DD1"/>
                </a:solidFill>
              </a:rPr>
              <a:t>Działania w ramach Krajowego Programu Przeciwdziałania Przemocy w Rodzinie na lata 2014-2020</a:t>
            </a:r>
            <a:br>
              <a:rPr lang="pl-PL" sz="2800" b="1" dirty="0">
                <a:solidFill>
                  <a:srgbClr val="629DD1"/>
                </a:solidFill>
              </a:rPr>
            </a:br>
            <a:r>
              <a:rPr lang="pl-PL" sz="2500" b="1" dirty="0">
                <a:solidFill>
                  <a:srgbClr val="629DD1"/>
                </a:solidFill>
              </a:rPr>
              <a:t> </a:t>
            </a:r>
            <a:endParaRPr lang="pl-PL" sz="2800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r>
              <a:rPr lang="pl-PL" dirty="0" smtClean="0"/>
              <a:t>Wprowadzenie </a:t>
            </a:r>
            <a:r>
              <a:rPr lang="pl-PL" dirty="0"/>
              <a:t>nowych rozwiązań dotyczących oddziaływań na sprawców </a:t>
            </a:r>
            <a:br>
              <a:rPr lang="pl-PL" dirty="0"/>
            </a:br>
            <a:r>
              <a:rPr lang="pl-PL" dirty="0"/>
              <a:t>w formie </a:t>
            </a:r>
            <a:r>
              <a:rPr lang="pl-PL" b="1" dirty="0"/>
              <a:t>realizacji programów psychologiczno-terapeutycznych</a:t>
            </a:r>
            <a:r>
              <a:rPr lang="pl-PL" dirty="0"/>
              <a:t>. Od 2006 r. na terenie kraju realizowane są programy oddziaływań korekcyjno-edukacyjnych dla osób stosujących przemoc w rodzinie. Finansowane są one z budżetu państwa. </a:t>
            </a:r>
            <a:r>
              <a:rPr lang="pl-PL" dirty="0" smtClean="0"/>
              <a:t> </a:t>
            </a:r>
            <a:endParaRPr lang="pl-PL" b="1" dirty="0"/>
          </a:p>
          <a:p>
            <a:pPr hangingPunct="0"/>
            <a:r>
              <a:rPr lang="pl-PL" dirty="0" smtClean="0"/>
              <a:t>Utworzenie </a:t>
            </a:r>
            <a:r>
              <a:rPr lang="pl-PL" b="1" dirty="0"/>
              <a:t>dwóch nowych specjalistycznych </a:t>
            </a:r>
            <a:r>
              <a:rPr lang="pl-PL" dirty="0"/>
              <a:t>ośrodków wsparcia dla ofiar przemocy </a:t>
            </a:r>
            <a:r>
              <a:rPr lang="pl-PL" dirty="0" smtClean="0"/>
              <a:t>w </a:t>
            </a:r>
            <a:r>
              <a:rPr lang="pl-PL" dirty="0" smtClean="0"/>
              <a:t>rodzinie (2018 r. i 2019 r.).</a:t>
            </a:r>
          </a:p>
          <a:p>
            <a:pPr hangingPunct="0"/>
            <a:r>
              <a:rPr lang="pl-PL" dirty="0" smtClean="0"/>
              <a:t>Bezpłatnej całodobowej, </a:t>
            </a:r>
            <a:r>
              <a:rPr lang="pl-PL" b="1" dirty="0" smtClean="0"/>
              <a:t>ogólnopolskiej infolinii dla osób doznających przemocy w rodzinie i przemocy ze względu na płeć </a:t>
            </a:r>
            <a:r>
              <a:rPr lang="pl-PL" dirty="0" smtClean="0"/>
              <a:t>(2017 r.).</a:t>
            </a:r>
            <a:endParaRPr lang="pl-PL" dirty="0" smtClean="0"/>
          </a:p>
          <a:p>
            <a:pPr hangingPunct="0"/>
            <a:r>
              <a:rPr lang="pl-PL" dirty="0" smtClean="0"/>
              <a:t>Rozszerzenie </a:t>
            </a:r>
            <a:r>
              <a:rPr lang="pl-PL" dirty="0"/>
              <a:t>katalogu oferty </a:t>
            </a:r>
            <a:r>
              <a:rPr lang="pl-PL" b="1" dirty="0"/>
              <a:t>działań profilaktycznych </a:t>
            </a:r>
            <a:r>
              <a:rPr lang="pl-PL" dirty="0"/>
              <a:t>w stosunku do osób </a:t>
            </a:r>
            <a:br>
              <a:rPr lang="pl-PL" dirty="0"/>
            </a:br>
            <a:r>
              <a:rPr lang="pl-PL" dirty="0"/>
              <a:t>i rodzin zagrożonych przemocą w rodzinie w szczególności skierowanych do dzieci </a:t>
            </a:r>
            <a:r>
              <a:rPr lang="pl-PL" dirty="0" smtClean="0"/>
              <a:t>i </a:t>
            </a:r>
            <a:r>
              <a:rPr lang="pl-PL" dirty="0"/>
              <a:t>młodzieży.</a:t>
            </a:r>
            <a:endParaRPr lang="pl-PL" b="1" dirty="0"/>
          </a:p>
          <a:p>
            <a:pPr hangingPunct="0"/>
            <a:r>
              <a:rPr lang="pl-PL" b="1" dirty="0" smtClean="0"/>
              <a:t>Podniesienie </a:t>
            </a:r>
            <a:r>
              <a:rPr lang="pl-PL" b="1" dirty="0"/>
              <a:t>świadomości społecznej w zakresie konieczności skutecznego reagowania </a:t>
            </a:r>
            <a:r>
              <a:rPr lang="pl-PL" dirty="0"/>
              <a:t>na przypadki przemocy w rodzinie oraz na przeciwdziałanie temu zjawisku</a:t>
            </a:r>
            <a:r>
              <a:rPr lang="pl-PL" dirty="0" smtClean="0"/>
              <a:t>.</a:t>
            </a:r>
          </a:p>
          <a:p>
            <a:pPr hangingPunct="0"/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5903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dirty="0"/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>
              <a:buFont typeface="Wingdings" pitchFamily="2" charset="2"/>
              <a:buNone/>
            </a:pPr>
            <a:r>
              <a:rPr lang="pl-PL" sz="2800" b="1" dirty="0" smtClean="0">
                <a:solidFill>
                  <a:schemeClr val="bg2">
                    <a:lumMod val="50000"/>
                  </a:schemeClr>
                </a:solidFill>
              </a:rPr>
              <a:t>Dziękuję </a:t>
            </a:r>
            <a:r>
              <a:rPr lang="pl-PL" sz="2800" b="1" dirty="0">
                <a:solidFill>
                  <a:schemeClr val="bg2">
                    <a:lumMod val="50000"/>
                  </a:schemeClr>
                </a:solidFill>
              </a:rPr>
              <a:t>Państwu za </a:t>
            </a:r>
            <a:r>
              <a:rPr lang="pl-PL" sz="2800" b="1" dirty="0" smtClean="0">
                <a:solidFill>
                  <a:schemeClr val="bg2">
                    <a:lumMod val="50000"/>
                  </a:schemeClr>
                </a:solidFill>
              </a:rPr>
              <a:t>uwagę:</a:t>
            </a:r>
          </a:p>
          <a:p>
            <a:pPr>
              <a:buFont typeface="Wingdings" pitchFamily="2" charset="2"/>
              <a:buNone/>
            </a:pP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</a:rPr>
              <a:t>Iwona Matysiak</a:t>
            </a:r>
          </a:p>
          <a:p>
            <a:pPr>
              <a:buFont typeface="Wingdings" pitchFamily="2" charset="2"/>
              <a:buNone/>
            </a:pP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>Główny Specjalista</a:t>
            </a:r>
          </a:p>
          <a:p>
            <a:pPr>
              <a:buFont typeface="Wingdings" pitchFamily="2" charset="2"/>
              <a:buNone/>
            </a:pP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>Departament Pomocy i Integracji Społecznej</a:t>
            </a:r>
          </a:p>
          <a:p>
            <a:pPr>
              <a:buFont typeface="Wingdings" pitchFamily="2" charset="2"/>
              <a:buNone/>
            </a:pP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>Ministerstwo Rodziny, Pracy i Polityki Społecznej</a:t>
            </a:r>
          </a:p>
          <a:p>
            <a:pPr>
              <a:buFont typeface="Wingdings" pitchFamily="2" charset="2"/>
              <a:buNone/>
            </a:pP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>Tel. 22/66-11-230</a:t>
            </a:r>
          </a:p>
          <a:p>
            <a:pPr>
              <a:buFont typeface="Wingdings" pitchFamily="2" charset="2"/>
              <a:buNone/>
            </a:pPr>
            <a:r>
              <a:rPr lang="pl-PL" sz="2400" dirty="0" smtClean="0">
                <a:solidFill>
                  <a:schemeClr val="bg2">
                    <a:lumMod val="50000"/>
                  </a:schemeClr>
                </a:solidFill>
              </a:rPr>
              <a:t>Iwona.matysiak@mpips.gov.pl</a:t>
            </a:r>
          </a:p>
          <a:p>
            <a:pPr>
              <a:buFont typeface="Wingdings" pitchFamily="2" charset="2"/>
              <a:buNone/>
            </a:pPr>
            <a:endParaRPr lang="pl-PL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</a:pPr>
            <a:endParaRPr lang="pl-PL" sz="2400" dirty="0" smtClean="0"/>
          </a:p>
          <a:p>
            <a:pPr>
              <a:buFont typeface="Wingdings" pitchFamily="2" charset="2"/>
              <a:buNone/>
            </a:pPr>
            <a:r>
              <a:rPr lang="pl-PL" sz="2400" dirty="0" smtClean="0"/>
              <a:t>				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9332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340768"/>
            <a:ext cx="820891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pl-PL" b="1" dirty="0" smtClean="0"/>
              <a:t>Ustawa </a:t>
            </a:r>
            <a:r>
              <a:rPr lang="pl-PL" b="1" dirty="0"/>
              <a:t>z dnia 29 lipca 2005 r. o </a:t>
            </a:r>
            <a:r>
              <a:rPr lang="pl-PL" b="1" dirty="0" smtClean="0"/>
              <a:t>przeciwdziałaniu przemocy  w rodzinie </a:t>
            </a:r>
            <a:br>
              <a:rPr lang="pl-PL" b="1" dirty="0" smtClean="0"/>
            </a:br>
            <a:r>
              <a:rPr lang="pl-PL" b="1" dirty="0" smtClean="0"/>
              <a:t>(Dz. U. z 2015 r. poz. 1390)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>
              <a:spcAft>
                <a:spcPts val="1200"/>
              </a:spcAft>
            </a:pPr>
            <a:r>
              <a:rPr lang="pl-PL" b="1" dirty="0" smtClean="0"/>
              <a:t>2. Krajowy </a:t>
            </a:r>
            <a:r>
              <a:rPr lang="pl-PL" b="1" dirty="0"/>
              <a:t>Program Przeciwdziałania Przemocy w Rodzinie </a:t>
            </a:r>
            <a:r>
              <a:rPr lang="pl-PL" b="1" dirty="0" smtClean="0"/>
              <a:t>na </a:t>
            </a:r>
            <a:r>
              <a:rPr lang="pl-PL" b="1" dirty="0" smtClean="0"/>
              <a:t>lata </a:t>
            </a:r>
            <a:r>
              <a:rPr lang="pl-PL" b="1" dirty="0" smtClean="0"/>
              <a:t>2014-2020</a:t>
            </a:r>
            <a:br>
              <a:rPr lang="pl-PL" b="1" dirty="0" smtClean="0"/>
            </a:br>
            <a:r>
              <a:rPr lang="pl-PL" b="1" dirty="0" smtClean="0"/>
              <a:t>     </a:t>
            </a:r>
            <a:r>
              <a:rPr lang="pl-PL" dirty="0" smtClean="0"/>
              <a:t>zatwierdzony Uchwałą Nr 76 Rady Ministrów </a:t>
            </a:r>
            <a:r>
              <a:rPr lang="pl-PL" dirty="0" smtClean="0"/>
              <a:t>z </a:t>
            </a:r>
            <a:r>
              <a:rPr lang="pl-PL" dirty="0" smtClean="0"/>
              <a:t>dnia 29 </a:t>
            </a:r>
            <a:r>
              <a:rPr lang="pl-PL" dirty="0" smtClean="0"/>
              <a:t>kwietnia  2014 </a:t>
            </a:r>
            <a:r>
              <a:rPr lang="pl-PL" dirty="0" smtClean="0"/>
              <a:t>r.</a:t>
            </a:r>
          </a:p>
          <a:p>
            <a:pPr>
              <a:spcAft>
                <a:spcPts val="1200"/>
              </a:spcAft>
            </a:pPr>
            <a:r>
              <a:rPr lang="pl-PL" dirty="0" smtClean="0"/>
              <a:t>3. </a:t>
            </a:r>
            <a:r>
              <a:rPr lang="pl-PL" dirty="0"/>
              <a:t>Rozporządzenie Rady Ministrów z dnia </a:t>
            </a:r>
            <a:r>
              <a:rPr lang="pl-PL" dirty="0" smtClean="0"/>
              <a:t>13 </a:t>
            </a:r>
            <a:r>
              <a:rPr lang="pl-PL" dirty="0"/>
              <a:t>września 2011 r. w </a:t>
            </a:r>
            <a:r>
              <a:rPr lang="pl-PL" b="1" dirty="0"/>
              <a:t>sprawie </a:t>
            </a:r>
            <a:r>
              <a:rPr lang="pl-PL" b="1" dirty="0" smtClean="0"/>
              <a:t>procedury</a:t>
            </a:r>
            <a:br>
              <a:rPr lang="pl-PL" b="1" dirty="0" smtClean="0"/>
            </a:br>
            <a:r>
              <a:rPr lang="pl-PL" b="1" dirty="0" smtClean="0"/>
              <a:t>    „</a:t>
            </a:r>
            <a:r>
              <a:rPr lang="pl-PL" b="1" dirty="0"/>
              <a:t>Niebieskie Kraty” </a:t>
            </a:r>
            <a:r>
              <a:rPr lang="pl-PL" dirty="0"/>
              <a:t>oraz wzorów formularzy „Niebieska Karta” </a:t>
            </a:r>
            <a:endParaRPr lang="pl-PL" dirty="0" smtClean="0"/>
          </a:p>
          <a:p>
            <a:pPr>
              <a:spcAft>
                <a:spcPts val="1200"/>
              </a:spcAft>
            </a:pPr>
            <a:r>
              <a:rPr lang="pl-PL" dirty="0" smtClean="0"/>
              <a:t>4. </a:t>
            </a:r>
            <a:r>
              <a:rPr lang="pl-PL" b="1" dirty="0" smtClean="0"/>
              <a:t>Rozporządzenie Ministra Pracy i Polityki Społecznej   </a:t>
            </a:r>
            <a:r>
              <a:rPr lang="pl-PL" dirty="0" smtClean="0"/>
              <a:t>z </a:t>
            </a:r>
            <a:r>
              <a:rPr lang="pl-PL" dirty="0"/>
              <a:t>dnia 22 lutego </a:t>
            </a:r>
            <a:r>
              <a:rPr lang="pl-PL" dirty="0" smtClean="0"/>
              <a:t> 2011 </a:t>
            </a:r>
            <a:r>
              <a:rPr lang="pl-PL" dirty="0"/>
              <a:t>r.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   w </a:t>
            </a:r>
            <a:r>
              <a:rPr lang="pl-PL" dirty="0"/>
              <a:t>sprawie standardu podstawowych usług świadczonych przez </a:t>
            </a:r>
            <a:r>
              <a:rPr lang="pl-PL" b="1" dirty="0"/>
              <a:t>specjalistyczne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    ośrodki </a:t>
            </a:r>
            <a:r>
              <a:rPr lang="pl-PL" b="1" dirty="0"/>
              <a:t>wsparcia dla ofiar przemocy w rodzinie</a:t>
            </a:r>
            <a:r>
              <a:rPr lang="pl-PL" dirty="0"/>
              <a:t>, kwalifikacji osób zatrudnionych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   w  tych </a:t>
            </a:r>
            <a:r>
              <a:rPr lang="pl-PL" dirty="0"/>
              <a:t>ośrodkach, szczegółowych kierunków prowadzenia </a:t>
            </a:r>
            <a:r>
              <a:rPr lang="pl-PL" b="1" dirty="0"/>
              <a:t>oddziaływań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    korekcyjno-edukacyjnych </a:t>
            </a:r>
            <a:r>
              <a:rPr lang="pl-PL" b="1" dirty="0"/>
              <a:t>wobec osób stosujących przemoc </a:t>
            </a:r>
            <a:r>
              <a:rPr lang="pl-PL" b="1" dirty="0" smtClean="0"/>
              <a:t>w rodzinie</a:t>
            </a:r>
            <a:r>
              <a:rPr lang="pl-PL" dirty="0" smtClean="0"/>
              <a:t> oraz </a:t>
            </a:r>
            <a:br>
              <a:rPr lang="pl-PL" dirty="0" smtClean="0"/>
            </a:br>
            <a:r>
              <a:rPr lang="pl-PL" dirty="0" smtClean="0"/>
              <a:t>    kwalifikacji </a:t>
            </a:r>
            <a:r>
              <a:rPr lang="pl-PL" dirty="0"/>
              <a:t>osób prowadzących oddziaływania korekcyjno-edukacyjne</a:t>
            </a:r>
          </a:p>
          <a:p>
            <a:pPr>
              <a:spcAft>
                <a:spcPts val="1200"/>
              </a:spcAft>
            </a:pPr>
            <a:endParaRPr lang="pl-PL" sz="2400" dirty="0"/>
          </a:p>
          <a:p>
            <a:pPr>
              <a:spcAft>
                <a:spcPts val="1200"/>
              </a:spcAft>
            </a:pPr>
            <a:endParaRPr lang="pl-PL" sz="2200" dirty="0" smtClean="0"/>
          </a:p>
          <a:p>
            <a:pPr>
              <a:spcAft>
                <a:spcPts val="1200"/>
              </a:spcAft>
            </a:pPr>
            <a:endParaRPr lang="pl-PL" sz="2200" dirty="0" smtClean="0"/>
          </a:p>
          <a:p>
            <a:endParaRPr lang="pl-PL" dirty="0"/>
          </a:p>
          <a:p>
            <a:pPr marL="342900" indent="-342900">
              <a:buAutoNum type="arabicParenR"/>
            </a:pPr>
            <a:endParaRPr lang="pl-PL" dirty="0" smtClean="0"/>
          </a:p>
          <a:p>
            <a:pPr marL="342900" indent="-34290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520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55576" y="1700808"/>
            <a:ext cx="7200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cap="all" dirty="0">
                <a:solidFill>
                  <a:schemeClr val="bg2">
                    <a:lumMod val="50000"/>
                  </a:schemeClr>
                </a:solidFill>
              </a:rPr>
              <a:t>Ustawa </a:t>
            </a:r>
            <a:r>
              <a:rPr lang="pl-PL" sz="2400" b="1" cap="all" dirty="0" smtClean="0">
                <a:solidFill>
                  <a:schemeClr val="bg2">
                    <a:lumMod val="50000"/>
                  </a:schemeClr>
                </a:solidFill>
              </a:rPr>
              <a:t>z dnia 29 lipca 2005 r. </a:t>
            </a:r>
            <a:br>
              <a:rPr lang="pl-PL" sz="2400" b="1" cap="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b="1" cap="all" dirty="0" smtClean="0">
                <a:solidFill>
                  <a:schemeClr val="bg2">
                    <a:lumMod val="50000"/>
                  </a:schemeClr>
                </a:solidFill>
              </a:rPr>
              <a:t>o </a:t>
            </a:r>
            <a:r>
              <a:rPr lang="pl-PL" sz="2400" b="1" cap="all" dirty="0">
                <a:solidFill>
                  <a:schemeClr val="bg2">
                    <a:lumMod val="50000"/>
                  </a:schemeClr>
                </a:solidFill>
              </a:rPr>
              <a:t>przeciwdziałaniu przemocy </a:t>
            </a:r>
            <a:r>
              <a:rPr lang="pl-PL" sz="2400" b="1" cap="all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pl-PL" sz="2400" b="1" cap="all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2400" b="1" cap="all" dirty="0" smtClean="0">
                <a:solidFill>
                  <a:schemeClr val="bg2">
                    <a:lumMod val="50000"/>
                  </a:schemeClr>
                </a:solidFill>
              </a:rPr>
              <a:t>w </a:t>
            </a:r>
            <a:r>
              <a:rPr lang="pl-PL" sz="2400" b="1" cap="all" dirty="0">
                <a:solidFill>
                  <a:schemeClr val="bg2">
                    <a:lumMod val="50000"/>
                  </a:schemeClr>
                </a:solidFill>
              </a:rPr>
              <a:t>rodzinie </a:t>
            </a:r>
            <a:endParaRPr lang="pl-PL" sz="2400" b="1" cap="all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pl-PL" sz="2400" dirty="0" smtClean="0"/>
              <a:t>(Dz. U. z 2015 r. poz. 1390)</a:t>
            </a:r>
          </a:p>
          <a:p>
            <a:endParaRPr lang="pl-PL" sz="2400" dirty="0" smtClean="0"/>
          </a:p>
          <a:p>
            <a:r>
              <a:rPr lang="pl-PL" sz="2400" u="sng" dirty="0" smtClean="0"/>
              <a:t>Cele:</a:t>
            </a:r>
          </a:p>
          <a:p>
            <a:pPr marL="285750" indent="-285750">
              <a:buFontTx/>
              <a:buChar char="-"/>
            </a:pPr>
            <a:r>
              <a:rPr lang="pl-PL" sz="2400" dirty="0"/>
              <a:t>r</a:t>
            </a:r>
            <a:r>
              <a:rPr lang="pl-PL" sz="2400" dirty="0" smtClean="0"/>
              <a:t>ozwój działań profilaktycznych</a:t>
            </a:r>
          </a:p>
          <a:p>
            <a:pPr marL="285750" indent="-285750">
              <a:buFontTx/>
              <a:buChar char="-"/>
            </a:pPr>
            <a:r>
              <a:rPr lang="pl-PL" sz="2400" dirty="0"/>
              <a:t>o</a:t>
            </a:r>
            <a:r>
              <a:rPr lang="pl-PL" sz="2400" dirty="0" smtClean="0"/>
              <a:t>chrona osób doznających przemocy w rodzinie</a:t>
            </a:r>
          </a:p>
          <a:p>
            <a:pPr marL="285750" indent="-285750">
              <a:buFontTx/>
              <a:buChar char="-"/>
            </a:pPr>
            <a:r>
              <a:rPr lang="pl-PL" sz="2400" dirty="0" smtClean="0"/>
              <a:t>wzmocnienie działań skierowanych do osób stosujących przemoc w rodzinie</a:t>
            </a:r>
          </a:p>
          <a:p>
            <a:pPr marL="285750" indent="-285750">
              <a:buFontTx/>
              <a:buChar char="-"/>
            </a:pPr>
            <a:endParaRPr lang="pl-PL" sz="2400" dirty="0" smtClean="0"/>
          </a:p>
          <a:p>
            <a:pPr marL="285750" indent="-285750">
              <a:buFontTx/>
              <a:buChar char="-"/>
            </a:pPr>
            <a:endParaRPr lang="pl-PL" sz="2400" dirty="0" smtClean="0"/>
          </a:p>
          <a:p>
            <a:pPr marL="285750" indent="-285750">
              <a:buFontTx/>
              <a:buChar char="-"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636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500" b="1" dirty="0">
                <a:solidFill>
                  <a:srgbClr val="ACCBF9">
                    <a:lumMod val="50000"/>
                  </a:srgbClr>
                </a:solidFill>
              </a:rPr>
              <a:t>ZADANIA WYNIKAJĄCE Z USTAWY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b="1" dirty="0"/>
              <a:t>Osobie dotkniętej przemocą w rodzinie udziela się bezpłatnej pomocy,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szczególności w formie:</a:t>
            </a:r>
          </a:p>
          <a:p>
            <a:r>
              <a:rPr lang="pl-PL" dirty="0"/>
              <a:t>	1)	</a:t>
            </a:r>
            <a:r>
              <a:rPr lang="pl-PL" b="1" dirty="0"/>
              <a:t>poradnictwa</a:t>
            </a:r>
            <a:r>
              <a:rPr lang="pl-PL" dirty="0"/>
              <a:t> medycznego, psychologicznego, prawnego, socjalnego, zawodowego i rodzinnego;</a:t>
            </a:r>
          </a:p>
          <a:p>
            <a:r>
              <a:rPr lang="pl-PL" dirty="0"/>
              <a:t>	2)	interwencji kryzysowej i wsparcia;</a:t>
            </a:r>
          </a:p>
          <a:p>
            <a:r>
              <a:rPr lang="pl-PL" dirty="0"/>
              <a:t>	3)	</a:t>
            </a:r>
            <a:r>
              <a:rPr lang="pl-PL" b="1" dirty="0"/>
              <a:t>ochrony przed dalszym krzywdzeniem, przez uniemożliwienie osobom stosującym przemoc korzystania ze wspólnie zajmowanego z innymi członkami rodziny mieszkania oraz zakazanie kontaktowania się i zbliżania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się </a:t>
            </a:r>
            <a:r>
              <a:rPr lang="pl-PL" b="1" dirty="0"/>
              <a:t>do osoby pokrzywdzonej;</a:t>
            </a:r>
          </a:p>
          <a:p>
            <a:r>
              <a:rPr lang="pl-PL" dirty="0"/>
              <a:t>	4)	zapewnienia osobie dotkniętej przemocą w rodzinie bezpiecznego schronienia w </a:t>
            </a:r>
            <a:r>
              <a:rPr lang="pl-PL" b="1" dirty="0"/>
              <a:t>specjalistycznym ośrodku wsparcia dla ofiar przemocy w rodzinie</a:t>
            </a:r>
            <a:r>
              <a:rPr lang="pl-PL" dirty="0"/>
              <a:t>;</a:t>
            </a:r>
          </a:p>
          <a:p>
            <a:r>
              <a:rPr lang="pl-PL" dirty="0"/>
              <a:t>	5)	</a:t>
            </a:r>
            <a:r>
              <a:rPr lang="pl-PL" b="1" dirty="0"/>
              <a:t>badania lekarskiego </a:t>
            </a:r>
            <a:r>
              <a:rPr lang="pl-PL" dirty="0"/>
              <a:t>w celu ustalenia przyczyn i rodzaju uszkodzeń ciała związanych z użyciem przemocy w rodzinie oraz wydania zaświadczenia lekarskiego w tym przedmiocie;</a:t>
            </a:r>
          </a:p>
          <a:p>
            <a:r>
              <a:rPr lang="pl-PL" dirty="0"/>
              <a:t>	6)	zapewnienia osobie dotkniętej przemocą w rodzinie, która nie ma tytułu prawnego do zajmowanego wspólnie ze sprawcą przemocy lokalu, </a:t>
            </a:r>
            <a:r>
              <a:rPr lang="pl-PL" b="1" dirty="0"/>
              <a:t>pomocy w uzyskaniu mieszkania.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084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>
                <a:solidFill>
                  <a:srgbClr val="ACCBF9">
                    <a:lumMod val="50000"/>
                  </a:srgbClr>
                </a:solidFill>
              </a:rPr>
              <a:t>ZADANIA WYNIKAJĄCE Z USTAWY</a:t>
            </a:r>
            <a:endParaRPr lang="pl-PL" sz="2500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pl-PL" dirty="0">
                <a:latin typeface="Times New Roman"/>
                <a:ea typeface="Times New Roman"/>
                <a:cs typeface="Times New Roman"/>
              </a:rPr>
              <a:t>Wobec osób stosujących przemoc w rodzinie stosuje się przewidziane w niniejszej ustawie środki mające na </a:t>
            </a:r>
            <a:r>
              <a:rPr lang="pl-PL" b="1" dirty="0">
                <a:latin typeface="Times New Roman"/>
                <a:ea typeface="Times New Roman"/>
                <a:cs typeface="Times New Roman"/>
              </a:rPr>
              <a:t>celu zapobieganie ich kontaktowaniu się z osobami pokrzywdzonymi oraz oddziaływania korekcyjno-edukacyjne.</a:t>
            </a:r>
            <a:endParaRPr lang="pl-PL" sz="2000" b="1" dirty="0">
              <a:latin typeface="A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057912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>
                <a:solidFill>
                  <a:srgbClr val="ACCBF9">
                    <a:lumMod val="50000"/>
                  </a:srgbClr>
                </a:solidFill>
              </a:rPr>
              <a:t>ZADANIA WYNIKAJĄCE Z </a:t>
            </a:r>
            <a:r>
              <a:rPr lang="pl-PL" sz="2500" b="1" dirty="0" smtClean="0">
                <a:solidFill>
                  <a:srgbClr val="ACCBF9">
                    <a:lumMod val="50000"/>
                  </a:srgbClr>
                </a:solidFill>
              </a:rPr>
              <a:t>USTAWY</a:t>
            </a:r>
            <a:br>
              <a:rPr lang="pl-PL" sz="2500" b="1" dirty="0" smtClean="0">
                <a:solidFill>
                  <a:srgbClr val="ACCBF9">
                    <a:lumMod val="50000"/>
                  </a:srgbClr>
                </a:solidFill>
              </a:rPr>
            </a:br>
            <a:r>
              <a:rPr lang="pl-PL" sz="2500" b="1" dirty="0" smtClean="0">
                <a:solidFill>
                  <a:srgbClr val="ACCBF9">
                    <a:lumMod val="50000"/>
                  </a:srgbClr>
                </a:solidFill>
              </a:rPr>
              <a:t>Zespoły interdyscyplinarne</a:t>
            </a:r>
            <a:endParaRPr lang="pl-PL" sz="2500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Gmina podejmuje działania na rzecz przeciwdziałania przemocy w rodzinie,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szczególności w ramach </a:t>
            </a:r>
            <a:r>
              <a:rPr lang="pl-PL" b="1" dirty="0"/>
              <a:t>pracy w zespole interdyscyplinarnym.</a:t>
            </a:r>
          </a:p>
          <a:p>
            <a:r>
              <a:rPr lang="pl-PL" dirty="0" smtClean="0"/>
              <a:t>Zespół </a:t>
            </a:r>
            <a:r>
              <a:rPr lang="pl-PL" dirty="0"/>
              <a:t>interdyscyplinarny powołuje </a:t>
            </a:r>
            <a:r>
              <a:rPr lang="pl-PL" b="1" dirty="0"/>
              <a:t>wójt, burmistrz albo prezydent miasta.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1872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>
                <a:solidFill>
                  <a:srgbClr val="ACCBF9">
                    <a:lumMod val="50000"/>
                  </a:srgbClr>
                </a:solidFill>
              </a:rPr>
              <a:t>ZADANIA WYNIKAJĄCE Z USTAWY</a:t>
            </a:r>
            <a:br>
              <a:rPr lang="pl-PL" sz="2500" b="1" dirty="0">
                <a:solidFill>
                  <a:srgbClr val="ACCBF9">
                    <a:lumMod val="50000"/>
                  </a:srgbClr>
                </a:solidFill>
              </a:rPr>
            </a:br>
            <a:r>
              <a:rPr lang="pl-PL" sz="2500" b="1" dirty="0">
                <a:solidFill>
                  <a:srgbClr val="ACCBF9">
                    <a:lumMod val="50000"/>
                  </a:srgbClr>
                </a:solidFill>
              </a:rPr>
              <a:t>Zespoły interdyscyplinarne</a:t>
            </a:r>
            <a:endParaRPr lang="pl-PL" sz="2500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W skład zespołu interdyscyplinarnego </a:t>
            </a:r>
            <a:r>
              <a:rPr lang="pl-PL" dirty="0"/>
              <a:t>wchodzą przedstawiciele:</a:t>
            </a:r>
          </a:p>
          <a:p>
            <a:pPr marL="0" indent="0">
              <a:buNone/>
            </a:pPr>
            <a:r>
              <a:rPr lang="pl-PL" dirty="0" smtClean="0"/>
              <a:t>1</a:t>
            </a:r>
            <a:r>
              <a:rPr lang="pl-PL" dirty="0"/>
              <a:t>)	jednostek organizacyjnych pomocy społecznej;</a:t>
            </a:r>
          </a:p>
          <a:p>
            <a:pPr marL="0" indent="0">
              <a:buNone/>
            </a:pPr>
            <a:r>
              <a:rPr lang="pl-PL" dirty="0" smtClean="0"/>
              <a:t>2</a:t>
            </a:r>
            <a:r>
              <a:rPr lang="pl-PL" dirty="0"/>
              <a:t>)	gminnej komisji rozwiązywania problemów alkoholowych;</a:t>
            </a:r>
          </a:p>
          <a:p>
            <a:pPr marL="0" indent="0">
              <a:buNone/>
            </a:pPr>
            <a:r>
              <a:rPr lang="pl-PL" dirty="0" smtClean="0"/>
              <a:t>3</a:t>
            </a:r>
            <a:r>
              <a:rPr lang="pl-PL" dirty="0"/>
              <a:t>)	Policji;</a:t>
            </a:r>
          </a:p>
          <a:p>
            <a:pPr marL="0" indent="0">
              <a:buNone/>
            </a:pPr>
            <a:r>
              <a:rPr lang="pl-PL" dirty="0" smtClean="0"/>
              <a:t>4</a:t>
            </a:r>
            <a:r>
              <a:rPr lang="pl-PL" dirty="0"/>
              <a:t>)	oświaty;</a:t>
            </a:r>
          </a:p>
          <a:p>
            <a:pPr marL="0" indent="0">
              <a:buNone/>
            </a:pPr>
            <a:r>
              <a:rPr lang="pl-PL" dirty="0" smtClean="0"/>
              <a:t>5</a:t>
            </a:r>
            <a:r>
              <a:rPr lang="pl-PL" dirty="0"/>
              <a:t>)	ochrony zdrowia;</a:t>
            </a:r>
          </a:p>
          <a:p>
            <a:pPr marL="0" indent="0">
              <a:buNone/>
            </a:pPr>
            <a:r>
              <a:rPr lang="pl-PL" dirty="0" smtClean="0"/>
              <a:t>6</a:t>
            </a:r>
            <a:r>
              <a:rPr lang="pl-PL" dirty="0"/>
              <a:t>)	organizacji pozarządowych.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dirty="0"/>
              <a:t>skład zespołu interdyscyplinarnego wchodzą także kuratorzy sądowi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/>
              <a:t> W skład zespołu interdyscyplinarnego mogą wchodzić także prokuratorzy oraz przedstawiciele podmiotów innych </a:t>
            </a:r>
            <a:r>
              <a:rPr lang="pl-PL" dirty="0" smtClean="0"/>
              <a:t>działających </a:t>
            </a:r>
            <a:r>
              <a:rPr lang="pl-PL" dirty="0"/>
              <a:t>na rzecz przeciwdziałania przemocy w rodzinie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Zespół interdyscyplinarny może tworzyć grupy robocze do pracy z indywidulanymi przypadkami.</a:t>
            </a: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085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09600" lvl="0" indent="-609600">
              <a:spcBef>
                <a:spcPct val="20000"/>
              </a:spcBef>
              <a:spcAft>
                <a:spcPts val="1200"/>
              </a:spcAft>
            </a:pPr>
            <a:r>
              <a:rPr lang="pl-PL" sz="2500" b="1" dirty="0">
                <a:solidFill>
                  <a:srgbClr val="ACCBF9">
                    <a:lumMod val="50000"/>
                  </a:srgbClr>
                </a:solidFill>
                <a:ea typeface="+mn-ea"/>
                <a:cs typeface="+mn-cs"/>
              </a:rPr>
              <a:t>PROCEDURA „NIEBIESKIE KARTY”</a:t>
            </a:r>
            <a:br>
              <a:rPr lang="pl-PL" sz="2500" b="1" dirty="0">
                <a:solidFill>
                  <a:srgbClr val="ACCBF9">
                    <a:lumMod val="50000"/>
                  </a:srgbClr>
                </a:solidFill>
                <a:ea typeface="+mn-ea"/>
                <a:cs typeface="+mn-cs"/>
              </a:rPr>
            </a:br>
            <a:endParaRPr lang="pl-PL" sz="2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67544" y="1582341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/>
              <a:t>Podejmowanie interwencji w środowisku wobec rodziny dotkniętej przemocą odbywa się w oparciu o </a:t>
            </a:r>
            <a:r>
              <a:rPr lang="pl-PL" sz="2800" b="1" dirty="0"/>
              <a:t>procedurę "Niebieskie Karty</a:t>
            </a:r>
            <a:r>
              <a:rPr lang="pl-PL" sz="2800" dirty="0"/>
              <a:t>" </a:t>
            </a:r>
            <a:r>
              <a:rPr lang="pl-PL" sz="2800" b="1" dirty="0"/>
              <a:t>i nie wymaga zgody osoby dotkniętej przemocą w rodzinie.</a:t>
            </a:r>
          </a:p>
          <a:p>
            <a:endParaRPr lang="pl-PL" sz="2800" dirty="0" smtClean="0"/>
          </a:p>
          <a:p>
            <a:r>
              <a:rPr lang="pl-PL" sz="2800" dirty="0" smtClean="0"/>
              <a:t>Procedura </a:t>
            </a:r>
            <a:r>
              <a:rPr lang="pl-PL" sz="2800" dirty="0"/>
              <a:t>"Niebieskie Karty" obejmuje ogół czynności podejmowanych i realizowanych przez </a:t>
            </a:r>
            <a:r>
              <a:rPr lang="pl-PL" sz="2800" b="1" dirty="0"/>
              <a:t>przedstawicieli jednostek organizacyjnych pomocy społecznej, gminnych komisji rozwiązywania problemów alkoholowych, Policji, oświaty i ochrony zdrowia,</a:t>
            </a:r>
            <a:r>
              <a:rPr lang="pl-PL" sz="2800" dirty="0"/>
              <a:t> w związku z uzasadnionym podejrzeniem zaistnienia przemocy w rodzinie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982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b="1" dirty="0">
                <a:solidFill>
                  <a:srgbClr val="ACCBF9">
                    <a:lumMod val="50000"/>
                  </a:srgbClr>
                </a:solidFill>
              </a:rPr>
              <a:t>PROCEDURA „NIEBIESKIE KARTY”</a:t>
            </a:r>
            <a:br>
              <a:rPr lang="pl-PL" sz="2500" b="1" dirty="0">
                <a:solidFill>
                  <a:srgbClr val="ACCBF9">
                    <a:lumMod val="50000"/>
                  </a:srgbClr>
                </a:solidFill>
              </a:rPr>
            </a:br>
            <a:endParaRPr lang="pl-PL" sz="2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Wszczęcie procedury "Niebieskie Karty" </a:t>
            </a:r>
            <a:r>
              <a:rPr lang="pl-PL" dirty="0"/>
              <a:t>następuje przez wypełnienie formularza "Niebieska Karta" w przypadku </a:t>
            </a:r>
            <a:r>
              <a:rPr lang="pl-PL" b="1" dirty="0"/>
              <a:t>powzięcia,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toku prowadzonych czynności służbowych lub zawodowych,</a:t>
            </a:r>
            <a:r>
              <a:rPr lang="pl-PL" dirty="0"/>
              <a:t> podejrzenia stosowania przemocy wobec członków rodziny lub w wyniku zgłoszenia dokonanego przez członka rodziny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lub </a:t>
            </a:r>
            <a:r>
              <a:rPr lang="pl-PL" dirty="0"/>
              <a:t>przez osobę będącą świadkiem przemocy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rodzinie.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6800406"/>
      </p:ext>
    </p:extLst>
  </p:cSld>
  <p:clrMapOvr>
    <a:masterClrMapping/>
  </p:clrMapOvr>
</p:sld>
</file>

<file path=ppt/theme/theme1.xml><?xml version="1.0" encoding="utf-8"?>
<a:theme xmlns:a="http://schemas.openxmlformats.org/drawingml/2006/main" name="szablon">
  <a:themeElements>
    <a:clrScheme name="Elementar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MRPiPS</Template>
  <TotalTime>975</TotalTime>
  <Words>452</Words>
  <Application>Microsoft Office PowerPoint</Application>
  <PresentationFormat>Pokaz na ekranie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szablon</vt:lpstr>
      <vt:lpstr>Prezentacja programu PowerPoint</vt:lpstr>
      <vt:lpstr>Prezentacja programu PowerPoint</vt:lpstr>
      <vt:lpstr>Prezentacja programu PowerPoint</vt:lpstr>
      <vt:lpstr>ZADANIA WYNIKAJĄCE Z USTAWY</vt:lpstr>
      <vt:lpstr>ZADANIA WYNIKAJĄCE Z USTAWY</vt:lpstr>
      <vt:lpstr>ZADANIA WYNIKAJĄCE Z USTAWY Zespoły interdyscyplinarne</vt:lpstr>
      <vt:lpstr>ZADANIA WYNIKAJĄCE Z USTAWY Zespoły interdyscyplinarne</vt:lpstr>
      <vt:lpstr>PROCEDURA „NIEBIESKIE KARTY” </vt:lpstr>
      <vt:lpstr>PROCEDURA „NIEBIESKIE KARTY” </vt:lpstr>
      <vt:lpstr>PROCEDURA „NIEBIESKIE KARTY” </vt:lpstr>
      <vt:lpstr>SPECJALISTYCZNE OSRODKI WSPRACIA DLA OFIAR PRZEMOCY W RODZNIE</vt:lpstr>
      <vt:lpstr>SPECJALISTYCZNE OSRODKI WSPRACIA DLA OFIAR PRZEMOCY W RODZNIE</vt:lpstr>
      <vt:lpstr>PROGRAMY KOREKCYJNO-EDUKACYJNE DLA OSÓB STOSUJACYCH PRZEMOC W RODZINIE </vt:lpstr>
      <vt:lpstr>PROGRAMY KOREKCYJNO-EDUKACYJNE DLA OSÓB STOSUJACYCH PRZEMOC W RODZINIE</vt:lpstr>
      <vt:lpstr>Prezentacja programu PowerPoint</vt:lpstr>
      <vt:lpstr>Prezentacja programu PowerPoint</vt:lpstr>
      <vt:lpstr>Działania w ramach Krajowego Programu Przeciwdziałania Przemocy w Rodzinie na lata 2014-2020  </vt:lpstr>
      <vt:lpstr>Prezentacja programu PowerPoint</vt:lpstr>
    </vt:vector>
  </TitlesOfParts>
  <Company>MPiPS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KRAJOWY PROGRAM PRZECIWDZIAŁANIA PRZEMOCY W RODZINIE  BIEŻĄCE DZIAŁANIA   PRZYSZŁE PERSPEKTYWY</dc:title>
  <dc:creator>x</dc:creator>
  <cp:lastModifiedBy>Iwona Matysiak</cp:lastModifiedBy>
  <cp:revision>130</cp:revision>
  <cp:lastPrinted>2015-11-30T07:12:33Z</cp:lastPrinted>
  <dcterms:created xsi:type="dcterms:W3CDTF">2013-10-03T10:59:40Z</dcterms:created>
  <dcterms:modified xsi:type="dcterms:W3CDTF">2016-04-11T07:23:20Z</dcterms:modified>
</cp:coreProperties>
</file>